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58" r:id="rId2"/>
    <p:sldId id="345" r:id="rId3"/>
    <p:sldId id="338" r:id="rId4"/>
    <p:sldId id="346" r:id="rId5"/>
    <p:sldId id="347" r:id="rId6"/>
    <p:sldId id="348" r:id="rId7"/>
    <p:sldId id="349" r:id="rId8"/>
    <p:sldId id="350" r:id="rId9"/>
    <p:sldId id="351" r:id="rId10"/>
    <p:sldId id="466" r:id="rId11"/>
    <p:sldId id="467" r:id="rId12"/>
    <p:sldId id="429" r:id="rId13"/>
    <p:sldId id="471" r:id="rId14"/>
    <p:sldId id="441" r:id="rId15"/>
    <p:sldId id="442" r:id="rId16"/>
    <p:sldId id="443" r:id="rId17"/>
    <p:sldId id="474" r:id="rId18"/>
    <p:sldId id="448" r:id="rId19"/>
    <p:sldId id="475" r:id="rId20"/>
    <p:sldId id="476" r:id="rId21"/>
    <p:sldId id="477" r:id="rId22"/>
    <p:sldId id="449" r:id="rId23"/>
    <p:sldId id="450" r:id="rId24"/>
    <p:sldId id="451" r:id="rId25"/>
    <p:sldId id="452" r:id="rId26"/>
    <p:sldId id="480" r:id="rId27"/>
    <p:sldId id="488" r:id="rId28"/>
    <p:sldId id="489" r:id="rId29"/>
    <p:sldId id="490" r:id="rId30"/>
    <p:sldId id="491" r:id="rId31"/>
    <p:sldId id="492" r:id="rId32"/>
    <p:sldId id="494" r:id="rId33"/>
    <p:sldId id="495" r:id="rId34"/>
    <p:sldId id="496" r:id="rId35"/>
    <p:sldId id="497" r:id="rId36"/>
    <p:sldId id="499" r:id="rId37"/>
    <p:sldId id="500" r:id="rId38"/>
    <p:sldId id="446" r:id="rId39"/>
    <p:sldId id="337" r:id="rId40"/>
  </p:sldIdLst>
  <p:sldSz cx="10477500" cy="73453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4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FB621-33D4-4D6F-8E72-255E8574918F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28725" y="1143000"/>
            <a:ext cx="44005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BBCF4-F3EB-44D9-A54F-EBF0ACE357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187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>
            <a:extLst>
              <a:ext uri="{FF2B5EF4-FFF2-40B4-BE49-F238E27FC236}">
                <a16:creationId xmlns:a16="http://schemas.microsoft.com/office/drawing/2014/main" id="{9ACF0D42-D44C-877B-E6DF-6C5ADDDB9D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Espaço Reservado para Anotações 2">
            <a:extLst>
              <a:ext uri="{FF2B5EF4-FFF2-40B4-BE49-F238E27FC236}">
                <a16:creationId xmlns:a16="http://schemas.microsoft.com/office/drawing/2014/main" id="{EF74B95C-0F83-C251-F1E8-FC9F782BA3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16" name="Espaço Reservado para Número de Slide 3">
            <a:extLst>
              <a:ext uri="{FF2B5EF4-FFF2-40B4-BE49-F238E27FC236}">
                <a16:creationId xmlns:a16="http://schemas.microsoft.com/office/drawing/2014/main" id="{BFA4F267-9B7D-31E6-6EDF-C4B8C42B3B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F08E013-60AF-4129-AF2A-FA3F45AF7621}" type="slidenum">
              <a:rPr lang="en-US" altLang="pt-BR" smtClean="0"/>
              <a:pPr/>
              <a:t>21</a:t>
            </a:fld>
            <a:endParaRPr lang="en-US" alt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9315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185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3203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3573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6322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6998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358333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562146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17668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813" y="1202123"/>
            <a:ext cx="8905875" cy="2557275"/>
          </a:xfrm>
        </p:spPr>
        <p:txBody>
          <a:bodyPr anchor="b"/>
          <a:lstStyle>
            <a:lvl1pPr algn="ctr">
              <a:defRPr sz="642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9688" y="3858016"/>
            <a:ext cx="7858125" cy="1773429"/>
          </a:xfrm>
        </p:spPr>
        <p:txBody>
          <a:bodyPr/>
          <a:lstStyle>
            <a:lvl1pPr marL="0" indent="0" algn="ctr">
              <a:buNone/>
              <a:defRPr sz="2571"/>
            </a:lvl1pPr>
            <a:lvl2pPr marL="489707" indent="0" algn="ctr">
              <a:buNone/>
              <a:defRPr sz="2142"/>
            </a:lvl2pPr>
            <a:lvl3pPr marL="979414" indent="0" algn="ctr">
              <a:buNone/>
              <a:defRPr sz="1928"/>
            </a:lvl3pPr>
            <a:lvl4pPr marL="1469121" indent="0" algn="ctr">
              <a:buNone/>
              <a:defRPr sz="1714"/>
            </a:lvl4pPr>
            <a:lvl5pPr marL="1958828" indent="0" algn="ctr">
              <a:buNone/>
              <a:defRPr sz="1714"/>
            </a:lvl5pPr>
            <a:lvl6pPr marL="2448535" indent="0" algn="ctr">
              <a:buNone/>
              <a:defRPr sz="1714"/>
            </a:lvl6pPr>
            <a:lvl7pPr marL="2938242" indent="0" algn="ctr">
              <a:buNone/>
              <a:defRPr sz="1714"/>
            </a:lvl7pPr>
            <a:lvl8pPr marL="3427948" indent="0" algn="ctr">
              <a:buNone/>
              <a:defRPr sz="1714"/>
            </a:lvl8pPr>
            <a:lvl9pPr marL="3917655" indent="0" algn="ctr">
              <a:buNone/>
              <a:defRPr sz="171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2654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364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97961" y="391072"/>
            <a:ext cx="2259211" cy="622485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329" y="391072"/>
            <a:ext cx="6646664" cy="6224856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6790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57156" y="635534"/>
            <a:ext cx="9763188" cy="8178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57156" y="1645834"/>
            <a:ext cx="9763188" cy="48789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23860" lvl="0" indent="-392895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047720" lvl="1" indent="-3637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571579" lvl="2" indent="-3637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095439" lvl="3" indent="-36379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619299" lvl="4" indent="-3637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143159" lvl="5" indent="-3637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667018" lvl="6" indent="-36379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190878" lvl="7" indent="-3637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714738" lvl="8" indent="-3637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708025" y="6659477"/>
            <a:ext cx="628719" cy="56209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4775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75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872" y="1831242"/>
            <a:ext cx="9036844" cy="3055466"/>
          </a:xfrm>
        </p:spPr>
        <p:txBody>
          <a:bodyPr anchor="b"/>
          <a:lstStyle>
            <a:lvl1pPr>
              <a:defRPr sz="642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872" y="4915614"/>
            <a:ext cx="9036844" cy="1606798"/>
          </a:xfrm>
        </p:spPr>
        <p:txBody>
          <a:bodyPr/>
          <a:lstStyle>
            <a:lvl1pPr marL="0" indent="0">
              <a:buNone/>
              <a:defRPr sz="2571">
                <a:solidFill>
                  <a:schemeClr val="tx1"/>
                </a:solidFill>
              </a:defRPr>
            </a:lvl1pPr>
            <a:lvl2pPr marL="489707" indent="0">
              <a:buNone/>
              <a:defRPr sz="2142">
                <a:solidFill>
                  <a:schemeClr val="tx1">
                    <a:tint val="75000"/>
                  </a:schemeClr>
                </a:solidFill>
              </a:defRPr>
            </a:lvl2pPr>
            <a:lvl3pPr marL="979414" indent="0">
              <a:buNone/>
              <a:defRPr sz="1928">
                <a:solidFill>
                  <a:schemeClr val="tx1">
                    <a:tint val="75000"/>
                  </a:schemeClr>
                </a:solidFill>
              </a:defRPr>
            </a:lvl3pPr>
            <a:lvl4pPr marL="1469121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4pPr>
            <a:lvl5pPr marL="1958828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5pPr>
            <a:lvl6pPr marL="2448535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6pPr>
            <a:lvl7pPr marL="2938242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7pPr>
            <a:lvl8pPr marL="3427948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8pPr>
            <a:lvl9pPr marL="3917655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5524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328" y="1955363"/>
            <a:ext cx="4452938" cy="466056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4234" y="1955363"/>
            <a:ext cx="4452938" cy="466056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323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93" y="391074"/>
            <a:ext cx="9036844" cy="141976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694" y="1800635"/>
            <a:ext cx="4432473" cy="882463"/>
          </a:xfrm>
        </p:spPr>
        <p:txBody>
          <a:bodyPr anchor="b"/>
          <a:lstStyle>
            <a:lvl1pPr marL="0" indent="0">
              <a:buNone/>
              <a:defRPr sz="2571" b="1"/>
            </a:lvl1pPr>
            <a:lvl2pPr marL="489707" indent="0">
              <a:buNone/>
              <a:defRPr sz="2142" b="1"/>
            </a:lvl2pPr>
            <a:lvl3pPr marL="979414" indent="0">
              <a:buNone/>
              <a:defRPr sz="1928" b="1"/>
            </a:lvl3pPr>
            <a:lvl4pPr marL="1469121" indent="0">
              <a:buNone/>
              <a:defRPr sz="1714" b="1"/>
            </a:lvl4pPr>
            <a:lvl5pPr marL="1958828" indent="0">
              <a:buNone/>
              <a:defRPr sz="1714" b="1"/>
            </a:lvl5pPr>
            <a:lvl6pPr marL="2448535" indent="0">
              <a:buNone/>
              <a:defRPr sz="1714" b="1"/>
            </a:lvl6pPr>
            <a:lvl7pPr marL="2938242" indent="0">
              <a:buNone/>
              <a:defRPr sz="1714" b="1"/>
            </a:lvl7pPr>
            <a:lvl8pPr marL="3427948" indent="0">
              <a:buNone/>
              <a:defRPr sz="1714" b="1"/>
            </a:lvl8pPr>
            <a:lvl9pPr marL="3917655" indent="0">
              <a:buNone/>
              <a:defRPr sz="171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1694" y="2683098"/>
            <a:ext cx="4432473" cy="394643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04235" y="1800635"/>
            <a:ext cx="4454302" cy="882463"/>
          </a:xfrm>
        </p:spPr>
        <p:txBody>
          <a:bodyPr anchor="b"/>
          <a:lstStyle>
            <a:lvl1pPr marL="0" indent="0">
              <a:buNone/>
              <a:defRPr sz="2571" b="1"/>
            </a:lvl1pPr>
            <a:lvl2pPr marL="489707" indent="0">
              <a:buNone/>
              <a:defRPr sz="2142" b="1"/>
            </a:lvl2pPr>
            <a:lvl3pPr marL="979414" indent="0">
              <a:buNone/>
              <a:defRPr sz="1928" b="1"/>
            </a:lvl3pPr>
            <a:lvl4pPr marL="1469121" indent="0">
              <a:buNone/>
              <a:defRPr sz="1714" b="1"/>
            </a:lvl4pPr>
            <a:lvl5pPr marL="1958828" indent="0">
              <a:buNone/>
              <a:defRPr sz="1714" b="1"/>
            </a:lvl5pPr>
            <a:lvl6pPr marL="2448535" indent="0">
              <a:buNone/>
              <a:defRPr sz="1714" b="1"/>
            </a:lvl6pPr>
            <a:lvl7pPr marL="2938242" indent="0">
              <a:buNone/>
              <a:defRPr sz="1714" b="1"/>
            </a:lvl7pPr>
            <a:lvl8pPr marL="3427948" indent="0">
              <a:buNone/>
              <a:defRPr sz="1714" b="1"/>
            </a:lvl8pPr>
            <a:lvl9pPr marL="3917655" indent="0">
              <a:buNone/>
              <a:defRPr sz="171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04235" y="2683098"/>
            <a:ext cx="4454302" cy="394643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920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350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663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93" y="489691"/>
            <a:ext cx="3379266" cy="1713918"/>
          </a:xfrm>
        </p:spPr>
        <p:txBody>
          <a:bodyPr anchor="b"/>
          <a:lstStyle>
            <a:lvl1pPr>
              <a:defRPr sz="342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4302" y="1057598"/>
            <a:ext cx="5304234" cy="5219969"/>
          </a:xfrm>
        </p:spPr>
        <p:txBody>
          <a:bodyPr/>
          <a:lstStyle>
            <a:lvl1pPr>
              <a:defRPr sz="3428"/>
            </a:lvl1pPr>
            <a:lvl2pPr>
              <a:defRPr sz="2999"/>
            </a:lvl2pPr>
            <a:lvl3pPr>
              <a:defRPr sz="2571"/>
            </a:lvl3pPr>
            <a:lvl4pPr>
              <a:defRPr sz="2142"/>
            </a:lvl4pPr>
            <a:lvl5pPr>
              <a:defRPr sz="2142"/>
            </a:lvl5pPr>
            <a:lvl6pPr>
              <a:defRPr sz="2142"/>
            </a:lvl6pPr>
            <a:lvl7pPr>
              <a:defRPr sz="2142"/>
            </a:lvl7pPr>
            <a:lvl8pPr>
              <a:defRPr sz="2142"/>
            </a:lvl8pPr>
            <a:lvl9pPr>
              <a:defRPr sz="2142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1693" y="2203609"/>
            <a:ext cx="3379266" cy="4082458"/>
          </a:xfrm>
        </p:spPr>
        <p:txBody>
          <a:bodyPr/>
          <a:lstStyle>
            <a:lvl1pPr marL="0" indent="0">
              <a:buNone/>
              <a:defRPr sz="1714"/>
            </a:lvl1pPr>
            <a:lvl2pPr marL="489707" indent="0">
              <a:buNone/>
              <a:defRPr sz="1500"/>
            </a:lvl2pPr>
            <a:lvl3pPr marL="979414" indent="0">
              <a:buNone/>
              <a:defRPr sz="1285"/>
            </a:lvl3pPr>
            <a:lvl4pPr marL="1469121" indent="0">
              <a:buNone/>
              <a:defRPr sz="1071"/>
            </a:lvl4pPr>
            <a:lvl5pPr marL="1958828" indent="0">
              <a:buNone/>
              <a:defRPr sz="1071"/>
            </a:lvl5pPr>
            <a:lvl6pPr marL="2448535" indent="0">
              <a:buNone/>
              <a:defRPr sz="1071"/>
            </a:lvl6pPr>
            <a:lvl7pPr marL="2938242" indent="0">
              <a:buNone/>
              <a:defRPr sz="1071"/>
            </a:lvl7pPr>
            <a:lvl8pPr marL="3427948" indent="0">
              <a:buNone/>
              <a:defRPr sz="1071"/>
            </a:lvl8pPr>
            <a:lvl9pPr marL="3917655" indent="0">
              <a:buNone/>
              <a:defRPr sz="107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8772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93" y="489691"/>
            <a:ext cx="3379266" cy="1713918"/>
          </a:xfrm>
        </p:spPr>
        <p:txBody>
          <a:bodyPr anchor="b"/>
          <a:lstStyle>
            <a:lvl1pPr>
              <a:defRPr sz="342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54302" y="1057598"/>
            <a:ext cx="5304234" cy="5219969"/>
          </a:xfrm>
        </p:spPr>
        <p:txBody>
          <a:bodyPr anchor="t"/>
          <a:lstStyle>
            <a:lvl1pPr marL="0" indent="0">
              <a:buNone/>
              <a:defRPr sz="3428"/>
            </a:lvl1pPr>
            <a:lvl2pPr marL="489707" indent="0">
              <a:buNone/>
              <a:defRPr sz="2999"/>
            </a:lvl2pPr>
            <a:lvl3pPr marL="979414" indent="0">
              <a:buNone/>
              <a:defRPr sz="2571"/>
            </a:lvl3pPr>
            <a:lvl4pPr marL="1469121" indent="0">
              <a:buNone/>
              <a:defRPr sz="2142"/>
            </a:lvl4pPr>
            <a:lvl5pPr marL="1958828" indent="0">
              <a:buNone/>
              <a:defRPr sz="2142"/>
            </a:lvl5pPr>
            <a:lvl6pPr marL="2448535" indent="0">
              <a:buNone/>
              <a:defRPr sz="2142"/>
            </a:lvl6pPr>
            <a:lvl7pPr marL="2938242" indent="0">
              <a:buNone/>
              <a:defRPr sz="2142"/>
            </a:lvl7pPr>
            <a:lvl8pPr marL="3427948" indent="0">
              <a:buNone/>
              <a:defRPr sz="2142"/>
            </a:lvl8pPr>
            <a:lvl9pPr marL="3917655" indent="0">
              <a:buNone/>
              <a:defRPr sz="2142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1693" y="2203609"/>
            <a:ext cx="3379266" cy="4082458"/>
          </a:xfrm>
        </p:spPr>
        <p:txBody>
          <a:bodyPr/>
          <a:lstStyle>
            <a:lvl1pPr marL="0" indent="0">
              <a:buNone/>
              <a:defRPr sz="1714"/>
            </a:lvl1pPr>
            <a:lvl2pPr marL="489707" indent="0">
              <a:buNone/>
              <a:defRPr sz="1500"/>
            </a:lvl2pPr>
            <a:lvl3pPr marL="979414" indent="0">
              <a:buNone/>
              <a:defRPr sz="1285"/>
            </a:lvl3pPr>
            <a:lvl4pPr marL="1469121" indent="0">
              <a:buNone/>
              <a:defRPr sz="1071"/>
            </a:lvl4pPr>
            <a:lvl5pPr marL="1958828" indent="0">
              <a:buNone/>
              <a:defRPr sz="1071"/>
            </a:lvl5pPr>
            <a:lvl6pPr marL="2448535" indent="0">
              <a:buNone/>
              <a:defRPr sz="1071"/>
            </a:lvl6pPr>
            <a:lvl7pPr marL="2938242" indent="0">
              <a:buNone/>
              <a:defRPr sz="1071"/>
            </a:lvl7pPr>
            <a:lvl8pPr marL="3427948" indent="0">
              <a:buNone/>
              <a:defRPr sz="1071"/>
            </a:lvl8pPr>
            <a:lvl9pPr marL="3917655" indent="0">
              <a:buNone/>
              <a:defRPr sz="107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443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328" y="391074"/>
            <a:ext cx="9036844" cy="14197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328" y="1955363"/>
            <a:ext cx="9036844" cy="46605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8" y="6808065"/>
            <a:ext cx="2357438" cy="391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18136-D917-46AA-94D8-A8640C577D35}" type="datetimeFigureOut">
              <a:rPr lang="pt-BR" smtClean="0"/>
              <a:t>09/08/2023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0672" y="6808065"/>
            <a:ext cx="3536156" cy="391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99734" y="6808065"/>
            <a:ext cx="2357438" cy="391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9138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79414" rtl="0" eaLnBrk="1" latinLnBrk="0" hangingPunct="1">
        <a:lnSpc>
          <a:spcPct val="90000"/>
        </a:lnSpc>
        <a:spcBef>
          <a:spcPct val="0"/>
        </a:spcBef>
        <a:buNone/>
        <a:defRPr sz="47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4853" indent="-244853" algn="l" defTabSz="979414" rtl="0" eaLnBrk="1" latinLnBrk="0" hangingPunct="1">
        <a:lnSpc>
          <a:spcPct val="90000"/>
        </a:lnSpc>
        <a:spcBef>
          <a:spcPts val="1071"/>
        </a:spcBef>
        <a:buFont typeface="Arial" panose="020B0604020202020204" pitchFamily="34" charset="0"/>
        <a:buChar char="•"/>
        <a:defRPr sz="2999" kern="1200">
          <a:solidFill>
            <a:schemeClr val="tx1"/>
          </a:solidFill>
          <a:latin typeface="+mn-lt"/>
          <a:ea typeface="+mn-ea"/>
          <a:cs typeface="+mn-cs"/>
        </a:defRPr>
      </a:lvl1pPr>
      <a:lvl2pPr marL="734560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2571" kern="1200">
          <a:solidFill>
            <a:schemeClr val="tx1"/>
          </a:solidFill>
          <a:latin typeface="+mn-lt"/>
          <a:ea typeface="+mn-ea"/>
          <a:cs typeface="+mn-cs"/>
        </a:defRPr>
      </a:lvl2pPr>
      <a:lvl3pPr marL="1224267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3pPr>
      <a:lvl4pPr marL="1713974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4pPr>
      <a:lvl5pPr marL="2203681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5pPr>
      <a:lvl6pPr marL="2693388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6pPr>
      <a:lvl7pPr marL="3183095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7pPr>
      <a:lvl8pPr marL="3672802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8pPr>
      <a:lvl9pPr marL="4162509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1pPr>
      <a:lvl2pPr marL="489707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79414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3pPr>
      <a:lvl4pPr marL="1469121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4pPr>
      <a:lvl5pPr marL="1958828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5pPr>
      <a:lvl6pPr marL="2448535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6pPr>
      <a:lvl7pPr marL="2938242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7pPr>
      <a:lvl8pPr marL="3427948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8pPr>
      <a:lvl9pPr marL="3917655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costa@ifsp.edu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2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57;p13">
            <a:extLst>
              <a:ext uri="{FF2B5EF4-FFF2-40B4-BE49-F238E27FC236}">
                <a16:creationId xmlns:a16="http://schemas.microsoft.com/office/drawing/2014/main" id="{393B59DF-93CF-4E74-B484-703E22D505ED}"/>
              </a:ext>
            </a:extLst>
          </p:cNvPr>
          <p:cNvSpPr txBox="1"/>
          <p:nvPr/>
        </p:nvSpPr>
        <p:spPr>
          <a:xfrm>
            <a:off x="796264" y="2467333"/>
            <a:ext cx="9101540" cy="775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758" tIns="104758" rIns="104758" bIns="104758" anchor="t" anchorCtr="0">
            <a:spAutoFit/>
          </a:bodyPr>
          <a:lstStyle/>
          <a:p>
            <a:pPr algn="ctr"/>
            <a:r>
              <a:rPr lang="pt-BR" sz="3667" dirty="0"/>
              <a:t> </a:t>
            </a:r>
            <a:endParaRPr sz="3437" b="1" dirty="0"/>
          </a:p>
        </p:txBody>
      </p:sp>
      <p:sp>
        <p:nvSpPr>
          <p:cNvPr id="10" name="Google Shape;59;p13">
            <a:extLst>
              <a:ext uri="{FF2B5EF4-FFF2-40B4-BE49-F238E27FC236}">
                <a16:creationId xmlns:a16="http://schemas.microsoft.com/office/drawing/2014/main" id="{B3692A97-698A-4A06-9575-4DD96547DA5E}"/>
              </a:ext>
            </a:extLst>
          </p:cNvPr>
          <p:cNvSpPr txBox="1"/>
          <p:nvPr/>
        </p:nvSpPr>
        <p:spPr>
          <a:xfrm>
            <a:off x="1612490" y="3421062"/>
            <a:ext cx="6840946" cy="1458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758" tIns="104758" rIns="104758" bIns="104758" anchor="t" anchorCtr="0">
            <a:spAutoFit/>
          </a:bodyPr>
          <a:lstStyle/>
          <a:p>
            <a:pPr indent="515856" algn="ctr">
              <a:lnSpc>
                <a:spcPct val="150000"/>
              </a:lnSpc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Prof. Dr. Cesar da Costa </a:t>
            </a:r>
          </a:p>
          <a:p>
            <a:pPr indent="515856" algn="ctr">
              <a:lnSpc>
                <a:spcPct val="150000"/>
              </a:lnSpc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E-mail:</a:t>
            </a: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ccosta@ifsp.edu.br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15856" algn="ctr">
              <a:lnSpc>
                <a:spcPct val="150000"/>
              </a:lnSpc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Site: www.professorcesarcosta.com.br </a:t>
            </a:r>
            <a:endParaRPr lang="pt-B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ED40F89C-EE0F-408F-92CA-D5435003F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404048"/>
              </p:ext>
            </p:extLst>
          </p:nvPr>
        </p:nvGraphicFramePr>
        <p:xfrm>
          <a:off x="1212569" y="388004"/>
          <a:ext cx="8268929" cy="1334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68929">
                  <a:extLst>
                    <a:ext uri="{9D8B030D-6E8A-4147-A177-3AD203B41FA5}">
                      <a16:colId xmlns:a16="http://schemas.microsoft.com/office/drawing/2014/main" val="11600888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CONTROLE DE SISTEMAS DE EVENTOS DISCRETOS</a:t>
                      </a:r>
                    </a:p>
                  </a:txBody>
                  <a:tcPr marL="118745" marR="118745" marT="118745" marB="11874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4951084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0DE7064A-73D5-433E-ADF5-8E3F7E675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6225" y="3924300"/>
            <a:ext cx="10477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A6825E2B-F339-40CF-B782-61534647C20D}"/>
              </a:ext>
            </a:extLst>
          </p:cNvPr>
          <p:cNvCxnSpPr>
            <a:endCxn id="9" idx="3"/>
          </p:cNvCxnSpPr>
          <p:nvPr/>
        </p:nvCxnSpPr>
        <p:spPr>
          <a:xfrm>
            <a:off x="924232" y="2855275"/>
            <a:ext cx="897357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3">
            <a:extLst>
              <a:ext uri="{FF2B5EF4-FFF2-40B4-BE49-F238E27FC236}">
                <a16:creationId xmlns:a16="http://schemas.microsoft.com/office/drawing/2014/main" id="{E4CD111E-D738-4CE1-8DB0-9A4DFC3C29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006" y="6231410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2F88FD79-0994-4B75-81B8-D5DA314801B4}"/>
              </a:ext>
            </a:extLst>
          </p:cNvPr>
          <p:cNvSpPr txBox="1"/>
          <p:nvPr/>
        </p:nvSpPr>
        <p:spPr>
          <a:xfrm>
            <a:off x="3044537" y="1916745"/>
            <a:ext cx="5637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Conceito de Controle Automático SED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tângulo 5">
            <a:extLst>
              <a:ext uri="{FF2B5EF4-FFF2-40B4-BE49-F238E27FC236}">
                <a16:creationId xmlns:a16="http://schemas.microsoft.com/office/drawing/2014/main" id="{DC09D6FA-EFE5-6454-CE20-FA2A6E222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978" y="1821038"/>
            <a:ext cx="9333031" cy="1872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999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999"/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999"/>
              <a:t> 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/>
              <a:t> 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FDB4CB9C-E113-A601-FAC4-24BEA79BD9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631" y="2285223"/>
            <a:ext cx="9023573" cy="3454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571" dirty="0"/>
              <a:t>  </a:t>
            </a:r>
            <a:r>
              <a:rPr lang="pt-BR" altLang="pt-BR" sz="2142" dirty="0"/>
              <a:t>O CLP executa cada linha do programa de forma sequencial, não volta atrás para executar a linha anterior, até que se faça a próxima varredura do programa.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endParaRPr lang="pt-BR" altLang="pt-BR" sz="2142" dirty="0"/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142" dirty="0"/>
              <a:t> As linhas são normalmente ordenadas de forma a configurar uma sequência de eventos, ou seja, a linha mais acima é o primeiro evento e, assim, sucessivamente.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endParaRPr lang="pt-BR" altLang="pt-BR" sz="2142" dirty="0"/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142" dirty="0"/>
              <a:t> O CLP não executa </a:t>
            </a:r>
            <a:r>
              <a:rPr lang="pt-BR" altLang="pt-BR" sz="2142" i="1" dirty="0"/>
              <a:t>loops</a:t>
            </a:r>
            <a:r>
              <a:rPr lang="pt-BR" altLang="pt-BR" sz="2142" dirty="0"/>
              <a:t> ou desvios como na programação tradicional. </a:t>
            </a:r>
          </a:p>
        </p:txBody>
      </p:sp>
      <p:sp>
        <p:nvSpPr>
          <p:cNvPr id="26628" name="CaixaDeTexto 1">
            <a:extLst>
              <a:ext uri="{FF2B5EF4-FFF2-40B4-BE49-F238E27FC236}">
                <a16:creationId xmlns:a16="http://schemas.microsoft.com/office/drawing/2014/main" id="{41A22756-5803-C822-18F5-339054F44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632" y="1127310"/>
            <a:ext cx="8838239" cy="85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999" b="1" dirty="0"/>
              <a:t>Diagrama de Relés (LD- </a:t>
            </a:r>
            <a:r>
              <a:rPr lang="pt-BR" altLang="pt-BR" sz="2999" b="1" dirty="0" err="1"/>
              <a:t>Ladder</a:t>
            </a:r>
            <a:r>
              <a:rPr lang="pt-BR" altLang="pt-BR" sz="2999" b="1" dirty="0"/>
              <a:t> </a:t>
            </a:r>
            <a:r>
              <a:rPr lang="pt-BR" altLang="pt-BR" sz="2999" b="1" dirty="0" err="1"/>
              <a:t>Diagram</a:t>
            </a:r>
            <a:r>
              <a:rPr lang="pt-BR" altLang="pt-BR" sz="2999" b="1" dirty="0"/>
              <a:t>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tângulo 5">
            <a:extLst>
              <a:ext uri="{FF2B5EF4-FFF2-40B4-BE49-F238E27FC236}">
                <a16:creationId xmlns:a16="http://schemas.microsoft.com/office/drawing/2014/main" id="{83C4FC14-3150-728E-DA97-9910E180E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978" y="1821038"/>
            <a:ext cx="9333031" cy="1872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999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999"/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999"/>
              <a:t> 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/>
              <a:t> </a:t>
            </a:r>
          </a:p>
        </p:txBody>
      </p:sp>
      <p:pic>
        <p:nvPicPr>
          <p:cNvPr id="126978" name="Picture 2">
            <a:extLst>
              <a:ext uri="{FF2B5EF4-FFF2-40B4-BE49-F238E27FC236}">
                <a16:creationId xmlns:a16="http://schemas.microsoft.com/office/drawing/2014/main" id="{6B4D5E8F-0A3D-4929-60CC-3EADE274B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707" y="3364925"/>
            <a:ext cx="8022088" cy="3701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17AE5A21-7A90-F8D0-9971-3458698D23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707" y="1821038"/>
            <a:ext cx="9254817" cy="1081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142"/>
              <a:t>Tanto nos diagramas elétricos como nos programas em linguagem </a:t>
            </a:r>
            <a:r>
              <a:rPr lang="pt-BR" altLang="pt-BR" sz="2142" i="1"/>
              <a:t>Ladder</a:t>
            </a:r>
            <a:r>
              <a:rPr lang="pt-BR" altLang="pt-BR" sz="2142"/>
              <a:t>, o estado das instruções de entrada (condição) de cada linha determina a seqüência em que as saídas são acionadas.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1D786F3-FA96-62D2-31A1-709EC8DB4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373" y="604455"/>
            <a:ext cx="8838239" cy="85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999" b="1" dirty="0"/>
              <a:t>Diagrama de Relés (LD- </a:t>
            </a:r>
            <a:r>
              <a:rPr lang="pt-BR" altLang="pt-BR" sz="2999" b="1" dirty="0" err="1"/>
              <a:t>Ladder</a:t>
            </a:r>
            <a:r>
              <a:rPr lang="pt-BR" altLang="pt-BR" sz="2999" b="1" dirty="0"/>
              <a:t> </a:t>
            </a:r>
            <a:r>
              <a:rPr lang="pt-BR" altLang="pt-BR" sz="2999" b="1" dirty="0" err="1"/>
              <a:t>Diagram</a:t>
            </a:r>
            <a:r>
              <a:rPr lang="pt-BR" altLang="pt-BR" sz="2999" b="1" dirty="0"/>
              <a:t>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6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EA0071BE-C9DA-7B97-FF91-D34F9B1AF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735" y="1843142"/>
            <a:ext cx="8947060" cy="2399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1928"/>
              <a:t> </a:t>
            </a:r>
            <a:r>
              <a:rPr lang="pt-BR" altLang="pt-BR" sz="2142"/>
              <a:t>A programação do CLP pode ser elaborada em várias linguagens de programação.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142"/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142"/>
              <a:t>A Organização Internacional IEC (</a:t>
            </a:r>
            <a:r>
              <a:rPr lang="pt-BR" altLang="pt-BR" sz="2142" i="1"/>
              <a:t>International Electrotechnical Committee</a:t>
            </a:r>
            <a:r>
              <a:rPr lang="pt-BR" altLang="pt-BR" sz="2142"/>
              <a:t>) é a responsável pela padronização das linguagens de programação para CLP, sendo a </a:t>
            </a:r>
            <a:r>
              <a:rPr lang="pt-BR" altLang="pt-BR" sz="2142">
                <a:solidFill>
                  <a:srgbClr val="FF0000"/>
                </a:solidFill>
              </a:rPr>
              <a:t>norma IEC 61131-3 </a:t>
            </a:r>
            <a:r>
              <a:rPr lang="pt-BR" altLang="pt-BR" sz="2142" i="1"/>
              <a:t>Programing Languages</a:t>
            </a:r>
            <a:r>
              <a:rPr lang="pt-BR" altLang="pt-BR" sz="2142"/>
              <a:t> a responsável pela classificação dessas linguagens.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0AE7E062-256F-9F53-2036-C78716FEB323}"/>
              </a:ext>
            </a:extLst>
          </p:cNvPr>
          <p:cNvGraphicFramePr>
            <a:graphicFrameLocks noGrp="1"/>
          </p:cNvGraphicFramePr>
          <p:nvPr/>
        </p:nvGraphicFramePr>
        <p:xfrm>
          <a:off x="2693378" y="4366410"/>
          <a:ext cx="5189362" cy="2543674"/>
        </p:xfrm>
        <a:graphic>
          <a:graphicData uri="http://schemas.openxmlformats.org/drawingml/2006/table">
            <a:tbl>
              <a:tblPr/>
              <a:tblGrid>
                <a:gridCol w="2373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5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8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ts val="5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Classes</a:t>
                      </a:r>
                      <a:endParaRPr kumimoji="0" lang="pt-BR" altLang="pt-BR" sz="1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09" marR="4760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ts val="5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7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Linguagens</a:t>
                      </a:r>
                      <a:endParaRPr kumimoji="0" lang="pt-BR" altLang="pt-BR" sz="17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09" marR="4760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8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ts val="5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Tabulares</a:t>
                      </a:r>
                    </a:p>
                  </a:txBody>
                  <a:tcPr marL="47609" marR="4760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ts val="5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Tabela de Decisão</a:t>
                      </a:r>
                    </a:p>
                  </a:txBody>
                  <a:tcPr marL="47609" marR="4760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9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ts val="5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Textuais</a:t>
                      </a:r>
                    </a:p>
                  </a:txBody>
                  <a:tcPr marL="47609" marR="4760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ts val="5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IL ( </a:t>
                      </a:r>
                      <a:r>
                        <a:rPr kumimoji="0" lang="pt-BR" altLang="pt-BR" sz="15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Instruction List</a:t>
                      </a:r>
                      <a:r>
                        <a:rPr kumimoji="0" lang="pt-BR" alt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ts val="5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ST (</a:t>
                      </a:r>
                      <a:r>
                        <a:rPr kumimoji="0" lang="pt-BR" altLang="pt-BR" sz="15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Structured Text</a:t>
                      </a:r>
                      <a:r>
                        <a:rPr kumimoji="0" lang="pt-BR" alt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47609" marR="4760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21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ts val="5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Gráficas</a:t>
                      </a:r>
                    </a:p>
                  </a:txBody>
                  <a:tcPr marL="47609" marR="4760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ts val="5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LD (Diagrama de Relés)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ts val="5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FBD (</a:t>
                      </a:r>
                      <a:r>
                        <a:rPr kumimoji="0" lang="pt-BR" altLang="pt-BR" sz="15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Function Block Diagram</a:t>
                      </a:r>
                      <a:r>
                        <a:rPr kumimoji="0" lang="pt-BR" alt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ts val="5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SFC (</a:t>
                      </a:r>
                      <a:r>
                        <a:rPr kumimoji="0" lang="en-US" altLang="pt-BR" sz="15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Sequential Flow Chart</a:t>
                      </a:r>
                      <a:r>
                        <a:rPr kumimoji="0" lang="en-US" altLang="pt-BR" sz="1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kumimoji="0" lang="pt-BR" altLang="pt-BR" sz="15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09" marR="47609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77A8149C-E5F1-B23B-ED5B-A1C284872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735" y="597374"/>
            <a:ext cx="8838239" cy="85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999" b="1" dirty="0"/>
              <a:t>Diagrama de Relés (LD- </a:t>
            </a:r>
            <a:r>
              <a:rPr lang="pt-BR" altLang="pt-BR" sz="2999" b="1" dirty="0" err="1"/>
              <a:t>Ladder</a:t>
            </a:r>
            <a:r>
              <a:rPr lang="pt-BR" altLang="pt-BR" sz="2999" b="1" dirty="0"/>
              <a:t> </a:t>
            </a:r>
            <a:r>
              <a:rPr lang="pt-BR" altLang="pt-BR" sz="2999" b="1" dirty="0" err="1"/>
              <a:t>Diagram</a:t>
            </a:r>
            <a:r>
              <a:rPr lang="pt-BR" altLang="pt-BR" sz="2999" b="1" dirty="0"/>
              <a:t>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12277E7C-F2F2-E619-A573-9EABF8C44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735" y="1843142"/>
            <a:ext cx="8947060" cy="3982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1928"/>
              <a:t> </a:t>
            </a:r>
            <a:r>
              <a:rPr lang="pt-BR" altLang="pt-BR" sz="2571"/>
              <a:t>A forma de programação pode ser remota (</a:t>
            </a:r>
            <a:r>
              <a:rPr lang="pt-BR" altLang="pt-BR" sz="2571" i="1"/>
              <a:t>off-line</a:t>
            </a:r>
            <a:r>
              <a:rPr lang="pt-BR" altLang="pt-BR" sz="2571"/>
              <a:t>) ou programação local (</a:t>
            </a:r>
            <a:r>
              <a:rPr lang="pt-BR" altLang="pt-BR" sz="2571" i="1"/>
              <a:t>on-line</a:t>
            </a:r>
            <a:r>
              <a:rPr lang="pt-BR" altLang="pt-BR" sz="2571"/>
              <a:t>);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571"/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571"/>
              <a:t> Através de teclados especiais, interfaces gráficas ou através de microcomputador padrão IBM PC;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571"/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571"/>
              <a:t> A programação é executada e posteriormente transferida para o CLP, via porta de comunicação </a:t>
            </a:r>
            <a:r>
              <a:rPr lang="pt-BR" altLang="pt-BR" sz="2571" i="1"/>
              <a:t>RS232C</a:t>
            </a:r>
            <a:r>
              <a:rPr lang="pt-BR" altLang="pt-BR" sz="2571"/>
              <a:t> ou </a:t>
            </a:r>
            <a:r>
              <a:rPr lang="pt-BR" altLang="pt-BR" sz="2571" i="1"/>
              <a:t>RS485, USB e </a:t>
            </a:r>
            <a:r>
              <a:rPr lang="pt-BR" altLang="pt-BR" sz="2571" i="1">
                <a:solidFill>
                  <a:srgbClr val="FF0000"/>
                </a:solidFill>
              </a:rPr>
              <a:t>Ethernet</a:t>
            </a:r>
            <a:r>
              <a:rPr lang="pt-BR" altLang="pt-BR" sz="2571">
                <a:solidFill>
                  <a:srgbClr val="FF0000"/>
                </a:solidFill>
              </a:rPr>
              <a:t>.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142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2CC21D5-DF8C-7AD5-4433-909052F4D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735" y="441510"/>
            <a:ext cx="8838239" cy="85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999" b="1" dirty="0"/>
              <a:t>Diagrama de Relés (LD- </a:t>
            </a:r>
            <a:r>
              <a:rPr lang="pt-BR" altLang="pt-BR" sz="2999" b="1" dirty="0" err="1"/>
              <a:t>Ladder</a:t>
            </a:r>
            <a:r>
              <a:rPr lang="pt-BR" altLang="pt-BR" sz="2999" b="1" dirty="0"/>
              <a:t> </a:t>
            </a:r>
            <a:r>
              <a:rPr lang="pt-BR" altLang="pt-BR" sz="2999" b="1" dirty="0" err="1"/>
              <a:t>Diagram</a:t>
            </a:r>
            <a:r>
              <a:rPr lang="pt-BR" altLang="pt-BR" sz="2999" b="1" dirty="0"/>
              <a:t>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0BF6465D-47D2-DD0C-CC35-741DC3872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735" y="1843142"/>
            <a:ext cx="8947060" cy="4444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1928"/>
              <a:t> </a:t>
            </a:r>
            <a:r>
              <a:rPr lang="pt-BR" altLang="pt-BR" sz="2571"/>
              <a:t>Apesar das tentativas de padronização da norma IEC 61131-3, ainda não existe uma padronização rigorosa para programação em linguagem de diagramas de relés (</a:t>
            </a:r>
            <a:r>
              <a:rPr lang="pt-BR" altLang="pt-BR" sz="2571" i="1"/>
              <a:t>Ladder Diagram</a:t>
            </a:r>
            <a:r>
              <a:rPr lang="pt-BR" altLang="pt-BR" sz="2571"/>
              <a:t>), ou seja, a linguagem </a:t>
            </a:r>
            <a:r>
              <a:rPr lang="pt-BR" altLang="pt-BR" sz="2571" i="1"/>
              <a:t>Ladder</a:t>
            </a:r>
            <a:r>
              <a:rPr lang="pt-BR" altLang="pt-BR" sz="2571"/>
              <a:t> de um fabricante de CLP não funciona no CLP de outro fabricante;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endParaRPr lang="pt-BR" altLang="pt-BR" sz="2571"/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571"/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571"/>
              <a:t> O que existe é uma semelhança na representação gráfica dos diversos fabricantes, que representa esquematicamente o diagrama elétrico e é de fácil entendimento, tendo boa aceitação no mercado. 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04C10A6D-1C4D-1C47-364B-E44B6CE95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735" y="441510"/>
            <a:ext cx="8838239" cy="85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999" b="1" dirty="0"/>
              <a:t>Diagrama de Relés (LD- </a:t>
            </a:r>
            <a:r>
              <a:rPr lang="pt-BR" altLang="pt-BR" sz="2999" b="1" dirty="0" err="1"/>
              <a:t>Ladder</a:t>
            </a:r>
            <a:r>
              <a:rPr lang="pt-BR" altLang="pt-BR" sz="2999" b="1" dirty="0"/>
              <a:t> </a:t>
            </a:r>
            <a:r>
              <a:rPr lang="pt-BR" altLang="pt-BR" sz="2999" b="1" dirty="0" err="1"/>
              <a:t>Diagram</a:t>
            </a:r>
            <a:r>
              <a:rPr lang="pt-BR" altLang="pt-BR" sz="2999" b="1" dirty="0"/>
              <a:t>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89A0610B-11B6-1B88-C416-FD3D2F624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735" y="1843142"/>
            <a:ext cx="8947060" cy="4839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571"/>
              <a:t> A linguagem de diagrama de relés (</a:t>
            </a:r>
            <a:r>
              <a:rPr lang="pt-BR" altLang="pt-BR" sz="2571" i="1"/>
              <a:t>Ladder</a:t>
            </a:r>
            <a:r>
              <a:rPr lang="pt-BR" altLang="pt-BR" sz="2571"/>
              <a:t>) é uma simbologia construída por linhas numa planilha gráfica, sendo que cada elemento é representado como uma célula. Cada célula ou elemento gráfico é uma macroinstrução desenvolvida a partir de instruções do microprocessador.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endParaRPr lang="pt-BR" altLang="pt-BR" sz="2571"/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571"/>
              <a:t> Um programa em linguagem </a:t>
            </a:r>
            <a:r>
              <a:rPr lang="pt-BR" altLang="pt-BR" sz="2571" i="1"/>
              <a:t>Ladder</a:t>
            </a:r>
            <a:r>
              <a:rPr lang="pt-BR" altLang="pt-BR" sz="2571"/>
              <a:t> assemelha-se bastante a um diagrama de contatos elétricos. Em um diagrama de contatos elétricos, os símbolos gráficos representam os dispositivos reais e a maneira como estão conectados.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/>
              <a:t> 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175942C9-D460-6C5B-4140-A77035EA4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735" y="441510"/>
            <a:ext cx="8838239" cy="85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999" b="1" dirty="0"/>
              <a:t>Diagrama de Relés (LD- </a:t>
            </a:r>
            <a:r>
              <a:rPr lang="pt-BR" altLang="pt-BR" sz="2999" b="1" dirty="0" err="1"/>
              <a:t>Ladder</a:t>
            </a:r>
            <a:r>
              <a:rPr lang="pt-BR" altLang="pt-BR" sz="2999" b="1" dirty="0"/>
              <a:t> </a:t>
            </a:r>
            <a:r>
              <a:rPr lang="pt-BR" altLang="pt-BR" sz="2999" b="1" dirty="0" err="1"/>
              <a:t>Diagram</a:t>
            </a:r>
            <a:r>
              <a:rPr lang="pt-BR" altLang="pt-BR" sz="2999" b="1" dirty="0"/>
              <a:t>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A9CB7A6F-09E2-8250-6C78-61C58DD18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221" y="2207009"/>
            <a:ext cx="8947060" cy="404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571"/>
              <a:t> Não existe barra de alimentação, nem o fluxo de corrente ao longo do programa.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endParaRPr lang="pt-BR" altLang="pt-BR" sz="2571"/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571"/>
              <a:t> Outra diferença é que em um diagrama elétrico descrevem-se os dispositivos como abertos ou fechados (desenergizados ou energizados).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endParaRPr lang="pt-BR" altLang="pt-BR" sz="2571"/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571"/>
              <a:t>No programa em linguagem de diagrama de relés, as macroinstruções são condições lógicas verdadeiras ou falsas. 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C40C390A-1DEA-06E0-BE68-6CD6C791B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735" y="441510"/>
            <a:ext cx="8838239" cy="85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999" b="1" dirty="0"/>
              <a:t>Diagrama de Relés (LD- </a:t>
            </a:r>
            <a:r>
              <a:rPr lang="pt-BR" altLang="pt-BR" sz="2999" b="1" dirty="0" err="1"/>
              <a:t>Ladder</a:t>
            </a:r>
            <a:r>
              <a:rPr lang="pt-BR" altLang="pt-BR" sz="2999" b="1" dirty="0"/>
              <a:t> </a:t>
            </a:r>
            <a:r>
              <a:rPr lang="pt-BR" altLang="pt-BR" sz="2999" b="1" dirty="0" err="1"/>
              <a:t>Diagram</a:t>
            </a:r>
            <a:r>
              <a:rPr lang="pt-BR" altLang="pt-BR" sz="2999" b="1" dirty="0"/>
              <a:t>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aixaDeTexto 3">
            <a:extLst>
              <a:ext uri="{FF2B5EF4-FFF2-40B4-BE49-F238E27FC236}">
                <a16:creationId xmlns:a16="http://schemas.microsoft.com/office/drawing/2014/main" id="{2A740736-10B1-5BA2-22CA-0B6595A05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492" y="2130495"/>
            <a:ext cx="9256517" cy="404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571"/>
              <a:t> Relés são pequenos dispositivos eletromecânicos que, quando energizados, fecham (no caso dos relés “normalmente abertos”);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571"/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571"/>
              <a:t> Ou abrem (no caso dos “normalmente fechados”) um contato elétrico.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endParaRPr lang="pt-BR" altLang="pt-BR" sz="2571"/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571"/>
              <a:t> A passagem ou não de corrente elétrica pelo contato pode ser associada aos estados lógicos “verdadeiro” e “falso” respectivamente. </a:t>
            </a:r>
          </a:p>
        </p:txBody>
      </p:sp>
      <p:sp>
        <p:nvSpPr>
          <p:cNvPr id="33795" name="Retângulo 1">
            <a:extLst>
              <a:ext uri="{FF2B5EF4-FFF2-40B4-BE49-F238E27FC236}">
                <a16:creationId xmlns:a16="http://schemas.microsoft.com/office/drawing/2014/main" id="{65FC64C3-7B2E-A043-B6B7-F8B514DE8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599" y="896066"/>
            <a:ext cx="5357172" cy="55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999" b="1" dirty="0"/>
              <a:t>Lógica de Relés Versus CLP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tângulo 1">
            <a:extLst>
              <a:ext uri="{FF2B5EF4-FFF2-40B4-BE49-F238E27FC236}">
                <a16:creationId xmlns:a16="http://schemas.microsoft.com/office/drawing/2014/main" id="{C619F5CF-B510-0CA9-E748-B9BCB32D8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599" y="896066"/>
            <a:ext cx="5228932" cy="55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999" b="1" dirty="0"/>
              <a:t>Lógica a Relés Versus CLP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F3A6858-EDE5-7482-5368-9ED44C07C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600" y="1821039"/>
            <a:ext cx="8986166" cy="1410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142"/>
              <a:t>O diagrama de contatos (Ladder) consiste em um desenho formado por duas linhas verticais, que representam os polos positivo e negativo de uma bateria, ou fonte de alimentação genérica (110 Vac, 220 Vac).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268B323-C1E2-FEBC-AA38-1CE65063C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811" y="3429537"/>
            <a:ext cx="8986166" cy="751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142"/>
              <a:t>A lógica a rele era fiada, montada em um painel elétrico. Sendo denominada </a:t>
            </a:r>
            <a:r>
              <a:rPr lang="pt-BR" altLang="pt-BR" sz="2142">
                <a:solidFill>
                  <a:srgbClr val="FF0000"/>
                </a:solidFill>
              </a:rPr>
              <a:t>intertravamento elétrico</a:t>
            </a:r>
            <a:r>
              <a:rPr lang="pt-BR" altLang="pt-BR" sz="2142"/>
              <a:t>. 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7BEFE52F-6B05-7BDE-F860-ED8C5C7E6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814" y="4378313"/>
            <a:ext cx="8986166" cy="1081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142"/>
              <a:t>A lógica era fixa, sendo implementada por meio de ligações físicas (fios) entre os elementos de campo (botões, sensores, válvulas, etc) e os contatos de relés. 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D5E7D395-491F-B0B5-A61B-B38A8E6C5F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517" y="5656950"/>
            <a:ext cx="8984467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142" dirty="0"/>
              <a:t>Não existia software para programação.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tângulo 1">
            <a:extLst>
              <a:ext uri="{FF2B5EF4-FFF2-40B4-BE49-F238E27FC236}">
                <a16:creationId xmlns:a16="http://schemas.microsoft.com/office/drawing/2014/main" id="{FE1958E3-03BC-9CDF-0B20-D441EF5D1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600" y="896066"/>
            <a:ext cx="3328155" cy="55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999" b="1" dirty="0"/>
              <a:t>Lógica de Relés </a:t>
            </a:r>
          </a:p>
        </p:txBody>
      </p:sp>
      <p:pic>
        <p:nvPicPr>
          <p:cNvPr id="35843" name="Imagem 1">
            <a:extLst>
              <a:ext uri="{FF2B5EF4-FFF2-40B4-BE49-F238E27FC236}">
                <a16:creationId xmlns:a16="http://schemas.microsoft.com/office/drawing/2014/main" id="{B7058659-49D5-5BF3-6A27-B85CCE81E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994" y="1589796"/>
            <a:ext cx="4927514" cy="5335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Conector de Seta Reta 3">
            <a:extLst>
              <a:ext uri="{FF2B5EF4-FFF2-40B4-BE49-F238E27FC236}">
                <a16:creationId xmlns:a16="http://schemas.microsoft.com/office/drawing/2014/main" id="{52D2E439-4F88-E47A-1FC5-03F219DC3C7E}"/>
              </a:ext>
            </a:extLst>
          </p:cNvPr>
          <p:cNvCxnSpPr/>
          <p:nvPr/>
        </p:nvCxnSpPr>
        <p:spPr>
          <a:xfrm flipV="1">
            <a:off x="3773079" y="2516466"/>
            <a:ext cx="1310944" cy="5390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C4DCF043-A1D9-B1A5-2ED7-6C5090A7B812}"/>
              </a:ext>
            </a:extLst>
          </p:cNvPr>
          <p:cNvCxnSpPr/>
          <p:nvPr/>
        </p:nvCxnSpPr>
        <p:spPr>
          <a:xfrm flipV="1">
            <a:off x="4159050" y="3980439"/>
            <a:ext cx="924972" cy="5407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DA02CE73-AF47-DCE2-C73A-AB9B254BAF50}"/>
              </a:ext>
            </a:extLst>
          </p:cNvPr>
          <p:cNvCxnSpPr/>
          <p:nvPr/>
        </p:nvCxnSpPr>
        <p:spPr>
          <a:xfrm flipV="1">
            <a:off x="3773079" y="5677354"/>
            <a:ext cx="848458" cy="30945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5998BDB7-EA2D-4558-E7DA-1198251F582B}"/>
              </a:ext>
            </a:extLst>
          </p:cNvPr>
          <p:cNvCxnSpPr/>
          <p:nvPr/>
        </p:nvCxnSpPr>
        <p:spPr>
          <a:xfrm flipH="1">
            <a:off x="7243422" y="3055467"/>
            <a:ext cx="617214" cy="92497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D658CD8E-0B5C-4175-3D77-9657E7237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7406" y="2785117"/>
            <a:ext cx="2006372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1928"/>
              <a:t>Contato  auxiliar</a:t>
            </a:r>
            <a:endParaRPr lang="pt-BR" altLang="pt-BR" sz="1928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3C2C38E4-1ADE-5851-0AEF-403B825C1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349" y="5590638"/>
            <a:ext cx="2545373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1928"/>
              <a:t>Bobina do Rele</a:t>
            </a:r>
            <a:endParaRPr lang="pt-BR" altLang="pt-BR" sz="1928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64392C6-C06D-D24A-AC94-01E9D5B1D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4620" y="4406901"/>
            <a:ext cx="2314130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1928" dirty="0" err="1"/>
              <a:t>Botão</a:t>
            </a:r>
            <a:r>
              <a:rPr lang="en-US" altLang="pt-BR" sz="1928" dirty="0"/>
              <a:t> Liga</a:t>
            </a:r>
            <a:endParaRPr lang="pt-BR" altLang="pt-BR" sz="1928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F893FCE-75CE-9903-4611-FB7D45DC3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6920" y="2699148"/>
            <a:ext cx="1841441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1928" dirty="0" err="1"/>
              <a:t>Botão</a:t>
            </a:r>
            <a:r>
              <a:rPr lang="en-US" altLang="pt-BR" sz="1928" dirty="0"/>
              <a:t> </a:t>
            </a:r>
            <a:r>
              <a:rPr lang="en-US" altLang="pt-BR" sz="1928" dirty="0" err="1"/>
              <a:t>Desliga</a:t>
            </a:r>
            <a:endParaRPr lang="pt-BR" altLang="pt-BR" sz="1928" dirty="0"/>
          </a:p>
        </p:txBody>
      </p:sp>
      <p:cxnSp>
        <p:nvCxnSpPr>
          <p:cNvPr id="3" name="Conector de Seta Reta 2">
            <a:extLst>
              <a:ext uri="{FF2B5EF4-FFF2-40B4-BE49-F238E27FC236}">
                <a16:creationId xmlns:a16="http://schemas.microsoft.com/office/drawing/2014/main" id="{2FB70CC5-E6D9-376C-66B0-74A822FE8DE4}"/>
              </a:ext>
            </a:extLst>
          </p:cNvPr>
          <p:cNvCxnSpPr/>
          <p:nvPr/>
        </p:nvCxnSpPr>
        <p:spPr>
          <a:xfrm>
            <a:off x="5624722" y="1821038"/>
            <a:ext cx="0" cy="96407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>
            <a:extLst>
              <a:ext uri="{FF2B5EF4-FFF2-40B4-BE49-F238E27FC236}">
                <a16:creationId xmlns:a16="http://schemas.microsoft.com/office/drawing/2014/main" id="{4FEB47FD-92D8-842D-DE64-A8D59629C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6337" y="2052282"/>
            <a:ext cx="2616785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Corrente elétrica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5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3" y="1366802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2E4B4A72-61B8-3EDD-AC8C-FBF5B11B8D2E}"/>
              </a:ext>
            </a:extLst>
          </p:cNvPr>
          <p:cNvSpPr txBox="1"/>
          <p:nvPr/>
        </p:nvSpPr>
        <p:spPr>
          <a:xfrm>
            <a:off x="2516106" y="2910348"/>
            <a:ext cx="1413944" cy="66859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F52C2AF-3575-EA8F-369E-3BA07C4C6515}"/>
              </a:ext>
            </a:extLst>
          </p:cNvPr>
          <p:cNvSpPr txBox="1"/>
          <p:nvPr/>
        </p:nvSpPr>
        <p:spPr>
          <a:xfrm>
            <a:off x="4697918" y="2930012"/>
            <a:ext cx="1413944" cy="66859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AF9D2B9-3736-6B6A-F630-9D794A1A10C9}"/>
              </a:ext>
            </a:extLst>
          </p:cNvPr>
          <p:cNvSpPr txBox="1"/>
          <p:nvPr/>
        </p:nvSpPr>
        <p:spPr>
          <a:xfrm>
            <a:off x="6904309" y="2930012"/>
            <a:ext cx="1413944" cy="66859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63B86478-3034-957B-EFF7-9D079772FF09}"/>
              </a:ext>
            </a:extLst>
          </p:cNvPr>
          <p:cNvSpPr txBox="1"/>
          <p:nvPr/>
        </p:nvSpPr>
        <p:spPr>
          <a:xfrm>
            <a:off x="4706294" y="4281826"/>
            <a:ext cx="1413944" cy="66859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cxnSp>
        <p:nvCxnSpPr>
          <p:cNvPr id="35" name="Conector de Seta Reta 34">
            <a:extLst>
              <a:ext uri="{FF2B5EF4-FFF2-40B4-BE49-F238E27FC236}">
                <a16:creationId xmlns:a16="http://schemas.microsoft.com/office/drawing/2014/main" id="{C5DDDA36-B5AC-E9EB-D47B-8647ECB86EB7}"/>
              </a:ext>
            </a:extLst>
          </p:cNvPr>
          <p:cNvCxnSpPr/>
          <p:nvPr/>
        </p:nvCxnSpPr>
        <p:spPr>
          <a:xfrm>
            <a:off x="1783603" y="3244645"/>
            <a:ext cx="732503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>
            <a:extLst>
              <a:ext uri="{FF2B5EF4-FFF2-40B4-BE49-F238E27FC236}">
                <a16:creationId xmlns:a16="http://schemas.microsoft.com/office/drawing/2014/main" id="{86A4CD96-9472-7BF8-6DEA-E4B56532DA01}"/>
              </a:ext>
            </a:extLst>
          </p:cNvPr>
          <p:cNvCxnSpPr/>
          <p:nvPr/>
        </p:nvCxnSpPr>
        <p:spPr>
          <a:xfrm>
            <a:off x="3967872" y="3244645"/>
            <a:ext cx="732503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de Seta Reta 36">
            <a:extLst>
              <a:ext uri="{FF2B5EF4-FFF2-40B4-BE49-F238E27FC236}">
                <a16:creationId xmlns:a16="http://schemas.microsoft.com/office/drawing/2014/main" id="{2D1D0A22-F5E0-7269-8B6B-93C698DF2C0F}"/>
              </a:ext>
            </a:extLst>
          </p:cNvPr>
          <p:cNvCxnSpPr/>
          <p:nvPr/>
        </p:nvCxnSpPr>
        <p:spPr>
          <a:xfrm>
            <a:off x="6171806" y="3244645"/>
            <a:ext cx="732503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>
            <a:extLst>
              <a:ext uri="{FF2B5EF4-FFF2-40B4-BE49-F238E27FC236}">
                <a16:creationId xmlns:a16="http://schemas.microsoft.com/office/drawing/2014/main" id="{913F5A86-18A2-264C-8A75-3924E807954C}"/>
              </a:ext>
            </a:extLst>
          </p:cNvPr>
          <p:cNvCxnSpPr>
            <a:cxnSpLocks/>
          </p:cNvCxnSpPr>
          <p:nvPr/>
        </p:nvCxnSpPr>
        <p:spPr>
          <a:xfrm>
            <a:off x="8318253" y="3244645"/>
            <a:ext cx="1376353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>
            <a:extLst>
              <a:ext uri="{FF2B5EF4-FFF2-40B4-BE49-F238E27FC236}">
                <a16:creationId xmlns:a16="http://schemas.microsoft.com/office/drawing/2014/main" id="{FF14C017-31BF-F717-4271-C4BEA819ACB2}"/>
              </a:ext>
            </a:extLst>
          </p:cNvPr>
          <p:cNvCxnSpPr/>
          <p:nvPr/>
        </p:nvCxnSpPr>
        <p:spPr>
          <a:xfrm flipV="1">
            <a:off x="8918971" y="3254477"/>
            <a:ext cx="0" cy="1400973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ixaDeTexto 43">
            <a:extLst>
              <a:ext uri="{FF2B5EF4-FFF2-40B4-BE49-F238E27FC236}">
                <a16:creationId xmlns:a16="http://schemas.microsoft.com/office/drawing/2014/main" id="{C40C7831-75EF-48A1-1FDB-28BAC653BBE1}"/>
              </a:ext>
            </a:extLst>
          </p:cNvPr>
          <p:cNvSpPr txBox="1"/>
          <p:nvPr/>
        </p:nvSpPr>
        <p:spPr>
          <a:xfrm>
            <a:off x="2567171" y="3059373"/>
            <a:ext cx="2569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Controlador</a:t>
            </a:r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5092F28B-9033-8E40-9D91-F93C1F32F9C2}"/>
              </a:ext>
            </a:extLst>
          </p:cNvPr>
          <p:cNvSpPr txBox="1"/>
          <p:nvPr/>
        </p:nvSpPr>
        <p:spPr>
          <a:xfrm>
            <a:off x="200851" y="2660685"/>
            <a:ext cx="2569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Comandos da Tarefa</a:t>
            </a:r>
          </a:p>
        </p:txBody>
      </p: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63308C47-9109-DB4C-980F-8EC9DCFA553D}"/>
              </a:ext>
            </a:extLst>
          </p:cNvPr>
          <p:cNvSpPr txBox="1"/>
          <p:nvPr/>
        </p:nvSpPr>
        <p:spPr>
          <a:xfrm>
            <a:off x="4911061" y="3059373"/>
            <a:ext cx="2569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Atuador</a:t>
            </a:r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EA662880-E5F6-7C65-75D3-337EE8C04F8C}"/>
              </a:ext>
            </a:extLst>
          </p:cNvPr>
          <p:cNvSpPr txBox="1"/>
          <p:nvPr/>
        </p:nvSpPr>
        <p:spPr>
          <a:xfrm>
            <a:off x="4905508" y="4422143"/>
            <a:ext cx="2569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Sensor</a:t>
            </a:r>
          </a:p>
        </p:txBody>
      </p:sp>
      <p:sp>
        <p:nvSpPr>
          <p:cNvPr id="48" name="CaixaDeTexto 47">
            <a:extLst>
              <a:ext uri="{FF2B5EF4-FFF2-40B4-BE49-F238E27FC236}">
                <a16:creationId xmlns:a16="http://schemas.microsoft.com/office/drawing/2014/main" id="{1C72A456-D2C0-C206-5819-5439F7847C39}"/>
              </a:ext>
            </a:extLst>
          </p:cNvPr>
          <p:cNvSpPr txBox="1"/>
          <p:nvPr/>
        </p:nvSpPr>
        <p:spPr>
          <a:xfrm>
            <a:off x="7125534" y="2920873"/>
            <a:ext cx="2569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Objeto de</a:t>
            </a:r>
          </a:p>
          <a:p>
            <a:r>
              <a:rPr lang="pt-BR" dirty="0"/>
              <a:t>controle</a:t>
            </a:r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5DAFEA87-7438-1AF8-A088-C119D64DFE72}"/>
              </a:ext>
            </a:extLst>
          </p:cNvPr>
          <p:cNvSpPr txBox="1"/>
          <p:nvPr/>
        </p:nvSpPr>
        <p:spPr>
          <a:xfrm>
            <a:off x="3317204" y="4674595"/>
            <a:ext cx="4198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Estados</a:t>
            </a:r>
          </a:p>
        </p:txBody>
      </p:sp>
      <p:sp>
        <p:nvSpPr>
          <p:cNvPr id="53" name="CaixaDeTexto 52">
            <a:extLst>
              <a:ext uri="{FF2B5EF4-FFF2-40B4-BE49-F238E27FC236}">
                <a16:creationId xmlns:a16="http://schemas.microsoft.com/office/drawing/2014/main" id="{1304797C-570A-A3E1-EE8E-FA81FF8854E9}"/>
              </a:ext>
            </a:extLst>
          </p:cNvPr>
          <p:cNvSpPr txBox="1"/>
          <p:nvPr/>
        </p:nvSpPr>
        <p:spPr>
          <a:xfrm>
            <a:off x="383458" y="902251"/>
            <a:ext cx="9477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Sistema de Controle SED</a:t>
            </a:r>
          </a:p>
        </p:txBody>
      </p:sp>
      <p:cxnSp>
        <p:nvCxnSpPr>
          <p:cNvPr id="4" name="Conector de Seta Reta 3">
            <a:extLst>
              <a:ext uri="{FF2B5EF4-FFF2-40B4-BE49-F238E27FC236}">
                <a16:creationId xmlns:a16="http://schemas.microsoft.com/office/drawing/2014/main" id="{5D5B1398-BF47-8F55-2C08-8E1FD2E220FF}"/>
              </a:ext>
            </a:extLst>
          </p:cNvPr>
          <p:cNvCxnSpPr>
            <a:endCxn id="5" idx="2"/>
          </p:cNvCxnSpPr>
          <p:nvPr/>
        </p:nvCxnSpPr>
        <p:spPr>
          <a:xfrm flipV="1">
            <a:off x="3223078" y="3578942"/>
            <a:ext cx="0" cy="1058985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B30EA4E7-09E2-1A6E-CF20-E32A3F65B2F6}"/>
              </a:ext>
            </a:extLst>
          </p:cNvPr>
          <p:cNvCxnSpPr>
            <a:cxnSpLocks/>
          </p:cNvCxnSpPr>
          <p:nvPr/>
        </p:nvCxnSpPr>
        <p:spPr>
          <a:xfrm flipH="1">
            <a:off x="3182469" y="4611675"/>
            <a:ext cx="1523825" cy="181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B9480648-9075-850F-C030-7F8F6A8A60A2}"/>
              </a:ext>
            </a:extLst>
          </p:cNvPr>
          <p:cNvCxnSpPr/>
          <p:nvPr/>
        </p:nvCxnSpPr>
        <p:spPr>
          <a:xfrm flipH="1" flipV="1">
            <a:off x="6111862" y="4637927"/>
            <a:ext cx="2807109" cy="1752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51710149-096B-5605-C476-B72770C7F1D5}"/>
              </a:ext>
            </a:extLst>
          </p:cNvPr>
          <p:cNvSpPr txBox="1"/>
          <p:nvPr/>
        </p:nvSpPr>
        <p:spPr>
          <a:xfrm>
            <a:off x="6389784" y="4709481"/>
            <a:ext cx="4198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Variáveis controladas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577ACE4B-6456-2004-B61E-5DFDC614DB9D}"/>
              </a:ext>
            </a:extLst>
          </p:cNvPr>
          <p:cNvSpPr txBox="1"/>
          <p:nvPr/>
        </p:nvSpPr>
        <p:spPr>
          <a:xfrm>
            <a:off x="2660073" y="5766955"/>
            <a:ext cx="56581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t-BR" sz="2000" dirty="0"/>
              <a:t>Algoritmo de Controle.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984579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tângulo 1">
            <a:extLst>
              <a:ext uri="{FF2B5EF4-FFF2-40B4-BE49-F238E27FC236}">
                <a16:creationId xmlns:a16="http://schemas.microsoft.com/office/drawing/2014/main" id="{595C8734-AF56-FAAE-A84E-CF1D2DAF0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600" y="896066"/>
            <a:ext cx="2965877" cy="55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999" b="1" dirty="0"/>
              <a:t>Lógica de CLP</a:t>
            </a:r>
          </a:p>
        </p:txBody>
      </p:sp>
      <p:pic>
        <p:nvPicPr>
          <p:cNvPr id="36867" name="Imagem 3">
            <a:extLst>
              <a:ext uri="{FF2B5EF4-FFF2-40B4-BE49-F238E27FC236}">
                <a16:creationId xmlns:a16="http://schemas.microsoft.com/office/drawing/2014/main" id="{234EEDFB-B502-CB87-39CF-03C312FCE0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02" y="2846328"/>
            <a:ext cx="8416561" cy="1826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3C73C3BC-9C83-BBA1-1168-4E51956DEC7F}"/>
              </a:ext>
            </a:extLst>
          </p:cNvPr>
          <p:cNvCxnSpPr/>
          <p:nvPr/>
        </p:nvCxnSpPr>
        <p:spPr>
          <a:xfrm flipH="1">
            <a:off x="1458949" y="2361738"/>
            <a:ext cx="231243" cy="69372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>
            <a:extLst>
              <a:ext uri="{FF2B5EF4-FFF2-40B4-BE49-F238E27FC236}">
                <a16:creationId xmlns:a16="http://schemas.microsoft.com/office/drawing/2014/main" id="{6983A4FA-9C05-0424-125C-86E2463AB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2318" y="1763228"/>
            <a:ext cx="3317315" cy="685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1928"/>
              <a:t>Endereço de Entrada na Memória</a:t>
            </a:r>
            <a:endParaRPr lang="pt-BR" altLang="pt-BR" sz="1928"/>
          </a:p>
        </p:txBody>
      </p: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2429D8FC-9F0A-AD1D-6AB2-AEAB2F6AEA36}"/>
              </a:ext>
            </a:extLst>
          </p:cNvPr>
          <p:cNvCxnSpPr/>
          <p:nvPr/>
        </p:nvCxnSpPr>
        <p:spPr>
          <a:xfrm flipH="1">
            <a:off x="2307407" y="3041865"/>
            <a:ext cx="848458" cy="3842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2E0806DC-A8E5-40F5-036D-605FB6825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5864" y="2708603"/>
            <a:ext cx="2776615" cy="685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1928"/>
              <a:t>Endereço de Entrada na  Memória</a:t>
            </a:r>
            <a:endParaRPr lang="pt-BR" altLang="pt-BR" sz="1928"/>
          </a:p>
        </p:txBody>
      </p:sp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9C162536-63F1-E2C2-7ADA-E48A1D0EAC45}"/>
              </a:ext>
            </a:extLst>
          </p:cNvPr>
          <p:cNvCxnSpPr/>
          <p:nvPr/>
        </p:nvCxnSpPr>
        <p:spPr>
          <a:xfrm>
            <a:off x="7398151" y="2156000"/>
            <a:ext cx="848458" cy="10780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70FAB6BA-4D70-FE1B-7615-D6972792A6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1936" y="1552389"/>
            <a:ext cx="4009344" cy="685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1928"/>
              <a:t>Endereço de saída na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1928"/>
              <a:t>Memória</a:t>
            </a:r>
            <a:endParaRPr lang="pt-BR" altLang="pt-BR" sz="1928"/>
          </a:p>
        </p:txBody>
      </p:sp>
      <p:cxnSp>
        <p:nvCxnSpPr>
          <p:cNvPr id="18" name="Conector de Seta Reta 17">
            <a:extLst>
              <a:ext uri="{FF2B5EF4-FFF2-40B4-BE49-F238E27FC236}">
                <a16:creationId xmlns:a16="http://schemas.microsoft.com/office/drawing/2014/main" id="{21C651CE-E694-D79E-E9C4-B707DA0FB9D6}"/>
              </a:ext>
            </a:extLst>
          </p:cNvPr>
          <p:cNvCxnSpPr/>
          <p:nvPr/>
        </p:nvCxnSpPr>
        <p:spPr>
          <a:xfrm flipV="1">
            <a:off x="1921436" y="4366410"/>
            <a:ext cx="232943" cy="10797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7665C32D-06D2-BF65-8980-27BDEF119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7536" y="5446111"/>
            <a:ext cx="3482246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1928"/>
              <a:t>Bit de Memória</a:t>
            </a:r>
            <a:endParaRPr lang="pt-BR" altLang="pt-BR" sz="1928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655D97D5-5649-81BE-73AD-423C901BBC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501" y="6061625"/>
            <a:ext cx="9205508" cy="751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142"/>
              <a:t>Obs: Geralmente, no CLP a letra “I” significa entrada (Input) e a letra ”O” significa saida (Output).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6" grpId="0"/>
      <p:bldP spid="19" grpId="0"/>
      <p:bldP spid="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tângulo 1">
            <a:extLst>
              <a:ext uri="{FF2B5EF4-FFF2-40B4-BE49-F238E27FC236}">
                <a16:creationId xmlns:a16="http://schemas.microsoft.com/office/drawing/2014/main" id="{B62EFDE9-2537-2C8B-63DC-5125E2676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600" y="896066"/>
            <a:ext cx="2965877" cy="55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999" b="1" dirty="0"/>
              <a:t>Lógica de CLP</a:t>
            </a:r>
          </a:p>
        </p:txBody>
      </p:sp>
      <p:sp>
        <p:nvSpPr>
          <p:cNvPr id="37891" name="CaixaDeTexto 1">
            <a:extLst>
              <a:ext uri="{FF2B5EF4-FFF2-40B4-BE49-F238E27FC236}">
                <a16:creationId xmlns:a16="http://schemas.microsoft.com/office/drawing/2014/main" id="{D6B4AF5A-7D65-DA3A-72B4-71B61D263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1744524"/>
            <a:ext cx="5245472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en-US" altLang="pt-BR" sz="2142"/>
              <a:t>Ligação Física no CLP</a:t>
            </a:r>
            <a:r>
              <a:rPr lang="en-US" altLang="pt-BR" sz="1928"/>
              <a:t>:</a:t>
            </a:r>
            <a:endParaRPr lang="pt-BR" altLang="pt-BR" sz="1928"/>
          </a:p>
        </p:txBody>
      </p:sp>
      <p:pic>
        <p:nvPicPr>
          <p:cNvPr id="37892" name="Imagem 2">
            <a:extLst>
              <a:ext uri="{FF2B5EF4-FFF2-40B4-BE49-F238E27FC236}">
                <a16:creationId xmlns:a16="http://schemas.microsoft.com/office/drawing/2014/main" id="{A22E276F-D7A5-A8FD-E5F3-D5940325EF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051" y="1355152"/>
            <a:ext cx="5396801" cy="5774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Conector de Seta Reta 2">
            <a:extLst>
              <a:ext uri="{FF2B5EF4-FFF2-40B4-BE49-F238E27FC236}">
                <a16:creationId xmlns:a16="http://schemas.microsoft.com/office/drawing/2014/main" id="{743C5EC8-028B-3B01-103A-7CD983E2757A}"/>
              </a:ext>
            </a:extLst>
          </p:cNvPr>
          <p:cNvCxnSpPr/>
          <p:nvPr/>
        </p:nvCxnSpPr>
        <p:spPr>
          <a:xfrm flipV="1">
            <a:off x="4590931" y="2592981"/>
            <a:ext cx="955577" cy="3859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3F7E8497-BE05-EAE2-5BCD-BF8F21AC3E68}"/>
              </a:ext>
            </a:extLst>
          </p:cNvPr>
          <p:cNvCxnSpPr/>
          <p:nvPr/>
        </p:nvCxnSpPr>
        <p:spPr>
          <a:xfrm flipV="1">
            <a:off x="4590931" y="2592981"/>
            <a:ext cx="1572791" cy="4624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>
            <a:extLst>
              <a:ext uri="{FF2B5EF4-FFF2-40B4-BE49-F238E27FC236}">
                <a16:creationId xmlns:a16="http://schemas.microsoft.com/office/drawing/2014/main" id="{24B74C83-A005-4766-308B-6ED9C1EF9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2741" y="2785117"/>
            <a:ext cx="3670980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Entradas do CLP</a:t>
            </a:r>
          </a:p>
        </p:txBody>
      </p: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0731CC77-6273-006F-C2DD-71F7FFEA09CF}"/>
              </a:ext>
            </a:extLst>
          </p:cNvPr>
          <p:cNvCxnSpPr/>
          <p:nvPr/>
        </p:nvCxnSpPr>
        <p:spPr>
          <a:xfrm flipV="1">
            <a:off x="3618350" y="3903924"/>
            <a:ext cx="1928158" cy="61721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1607A0A1-958A-CD0C-6DDF-484F2F90E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0542" y="4366410"/>
            <a:ext cx="2854830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Saída do CLP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8F5B9B35-E1FA-EB3D-53EB-B1A385E752DB}"/>
              </a:ext>
            </a:extLst>
          </p:cNvPr>
          <p:cNvSpPr/>
          <p:nvPr/>
        </p:nvSpPr>
        <p:spPr>
          <a:xfrm>
            <a:off x="5378176" y="1355151"/>
            <a:ext cx="1326246" cy="12378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928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C7E04553-E926-7806-38DD-D7D46ED4A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450" y="1457171"/>
            <a:ext cx="2237615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Botões</a:t>
            </a:r>
          </a:p>
        </p:txBody>
      </p: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DA718C38-9BE8-748A-9F56-AF24AAF508A8}"/>
              </a:ext>
            </a:extLst>
          </p:cNvPr>
          <p:cNvCxnSpPr>
            <a:endCxn id="13" idx="6"/>
          </p:cNvCxnSpPr>
          <p:nvPr/>
        </p:nvCxnSpPr>
        <p:spPr>
          <a:xfrm flipH="1">
            <a:off x="6704422" y="1744524"/>
            <a:ext cx="385972" cy="229543"/>
          </a:xfrm>
          <a:prstGeom prst="straightConnector1">
            <a:avLst/>
          </a:prstGeom>
          <a:ln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6">
            <a:extLst>
              <a:ext uri="{FF2B5EF4-FFF2-40B4-BE49-F238E27FC236}">
                <a16:creationId xmlns:a16="http://schemas.microsoft.com/office/drawing/2014/main" id="{E6B4E260-D889-B064-3D0F-F703090D21D2}"/>
              </a:ext>
            </a:extLst>
          </p:cNvPr>
          <p:cNvSpPr/>
          <p:nvPr/>
        </p:nvSpPr>
        <p:spPr>
          <a:xfrm>
            <a:off x="6241936" y="4058653"/>
            <a:ext cx="1326246" cy="1829539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928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12B4CB3A-14C6-E017-EF22-1BED1EF0A248}"/>
              </a:ext>
            </a:extLst>
          </p:cNvPr>
          <p:cNvSpPr/>
          <p:nvPr/>
        </p:nvSpPr>
        <p:spPr>
          <a:xfrm>
            <a:off x="6163722" y="4058653"/>
            <a:ext cx="1404461" cy="182953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928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048054CD-8522-4A0A-6D9F-3602BDE59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7608" y="4058654"/>
            <a:ext cx="2237615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Bobina do relé</a:t>
            </a:r>
          </a:p>
        </p:txBody>
      </p: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id="{27670A78-A55F-28AC-2D93-B237875EB3B1}"/>
              </a:ext>
            </a:extLst>
          </p:cNvPr>
          <p:cNvCxnSpPr/>
          <p:nvPr/>
        </p:nvCxnSpPr>
        <p:spPr>
          <a:xfrm flipH="1">
            <a:off x="7568182" y="4366410"/>
            <a:ext cx="408076" cy="198937"/>
          </a:xfrm>
          <a:prstGeom prst="straightConnector1">
            <a:avLst/>
          </a:prstGeom>
          <a:ln>
            <a:solidFill>
              <a:srgbClr val="00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 animBg="1"/>
      <p:bldP spid="14" grpId="0"/>
      <p:bldP spid="18" grpId="0" animBg="1"/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tângulo 1">
            <a:extLst>
              <a:ext uri="{FF2B5EF4-FFF2-40B4-BE49-F238E27FC236}">
                <a16:creationId xmlns:a16="http://schemas.microsoft.com/office/drawing/2014/main" id="{462DD110-8EEA-E88A-B296-D3267A0B3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464" y="666524"/>
            <a:ext cx="8022088" cy="88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 b="1" dirty="0"/>
              <a:t>Elementos Lógicos Básicos da Linguagem  LADDER</a:t>
            </a:r>
            <a:endParaRPr lang="pt-BR" altLang="pt-BR" sz="2571" dirty="0"/>
          </a:p>
        </p:txBody>
      </p:sp>
      <p:sp>
        <p:nvSpPr>
          <p:cNvPr id="27651" name="CaixaDeTexto 3">
            <a:extLst>
              <a:ext uri="{FF2B5EF4-FFF2-40B4-BE49-F238E27FC236}">
                <a16:creationId xmlns:a16="http://schemas.microsoft.com/office/drawing/2014/main" id="{3E9FE430-B05D-8961-45E6-19ACB9F20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492" y="2130496"/>
            <a:ext cx="9256517" cy="3652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571"/>
              <a:t> Com o advento dos CLPs em meados da década de 1960, a chamada linguagem </a:t>
            </a:r>
            <a:r>
              <a:rPr lang="pt-BR" altLang="pt-BR" sz="2571" i="1"/>
              <a:t>ladder surgiu para possibilitar a programação dos mesmos, por técnicos e engenheiros eletricistas, de uma forma bem similar à lógica de relés empregada até então.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endParaRPr lang="pt-BR" altLang="pt-BR" sz="2571" i="1"/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571" i="1"/>
              <a:t> Num diagrama ladder, elementos de entrada combinam-se de forma a produzir um resultado lógico booleano, que então é atribuído a uma saída </a:t>
            </a:r>
            <a:r>
              <a:rPr lang="pt-BR" altLang="pt-BR" sz="2571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FFB3D1FC-ACB6-27AD-9D06-F691A8E82925}"/>
              </a:ext>
            </a:extLst>
          </p:cNvPr>
          <p:cNvSpPr txBox="1"/>
          <p:nvPr/>
        </p:nvSpPr>
        <p:spPr>
          <a:xfrm>
            <a:off x="533978" y="1744523"/>
            <a:ext cx="9256517" cy="44441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pt-BR" sz="2571" dirty="0">
                <a:latin typeface="Arial" charset="0"/>
                <a:cs typeface="Arial" charset="0"/>
              </a:rPr>
              <a:t> A representação destes elementos é feita da seguinte forma: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pt-BR" sz="2571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pt-BR" sz="2571" dirty="0">
              <a:latin typeface="Arial" charset="0"/>
              <a:cs typeface="Arial" charset="0"/>
            </a:endParaRPr>
          </a:p>
          <a:p>
            <a:pPr marL="489707" indent="-489707">
              <a:buFontTx/>
              <a:buAutoNum type="arabicParenR"/>
              <a:defRPr/>
            </a:pPr>
            <a:r>
              <a:rPr lang="pt-BR" sz="2571" i="1" dirty="0">
                <a:latin typeface="Arial" charset="0"/>
                <a:cs typeface="Arial" charset="0"/>
              </a:rPr>
              <a:t>Entradas: São na maioria das vezes representadas por contatos normalmente abertos (NA), representados pelo símbolo –|</a:t>
            </a:r>
            <a:r>
              <a:rPr lang="pt-BR" sz="2571" i="1" dirty="0" err="1">
                <a:latin typeface="Arial" charset="0"/>
                <a:cs typeface="Arial" charset="0"/>
              </a:rPr>
              <a:t>|</a:t>
            </a:r>
            <a:r>
              <a:rPr lang="pt-BR" sz="2571" i="1" dirty="0">
                <a:latin typeface="Arial" charset="0"/>
                <a:cs typeface="Arial" charset="0"/>
              </a:rPr>
              <a:t>–, e pelos contatos normalmente fechados (NF), cujo símbolo é –|/|–. </a:t>
            </a:r>
          </a:p>
          <a:p>
            <a:pPr marL="489707" indent="-489707">
              <a:buFontTx/>
              <a:buAutoNum type="arabicParenR"/>
              <a:defRPr/>
            </a:pPr>
            <a:endParaRPr lang="pt-BR" sz="2571" i="1" dirty="0">
              <a:latin typeface="Arial" charset="0"/>
              <a:cs typeface="Arial" charset="0"/>
            </a:endParaRPr>
          </a:p>
          <a:p>
            <a:pPr marL="489707" indent="-489707">
              <a:buFont typeface="Wingdings" pitchFamily="2" charset="2"/>
              <a:buChar char="§"/>
              <a:defRPr/>
            </a:pPr>
            <a:r>
              <a:rPr lang="pt-BR" sz="2571" i="1" dirty="0">
                <a:latin typeface="Arial" charset="0"/>
                <a:cs typeface="Arial" charset="0"/>
              </a:rPr>
              <a:t> Estes elementos refletem, logicamente, o comportamento real do contato elétrico de um relé, no programa aplicativo. </a:t>
            </a:r>
          </a:p>
          <a:p>
            <a:pPr algn="just" eaLnBrk="1" hangingPunct="1">
              <a:defRPr/>
            </a:pPr>
            <a:r>
              <a:rPr lang="pt-BR" sz="2571" dirty="0">
                <a:latin typeface="Arial" charset="0"/>
                <a:cs typeface="Arial" charset="0"/>
              </a:rPr>
              <a:t>  </a:t>
            </a:r>
          </a:p>
        </p:txBody>
      </p:sp>
      <p:sp>
        <p:nvSpPr>
          <p:cNvPr id="40963" name="Retângulo 1">
            <a:extLst>
              <a:ext uri="{FF2B5EF4-FFF2-40B4-BE49-F238E27FC236}">
                <a16:creationId xmlns:a16="http://schemas.microsoft.com/office/drawing/2014/main" id="{120EF29A-8419-96A6-1EFE-0714FF750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5682" y="479488"/>
            <a:ext cx="8022088" cy="88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 b="1" dirty="0"/>
              <a:t>Elementos Lógicos Básicos da Linguagem  LADDER</a:t>
            </a:r>
            <a:endParaRPr lang="pt-BR" altLang="pt-BR" sz="257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CaixaDeTexto 3">
            <a:extLst>
              <a:ext uri="{FF2B5EF4-FFF2-40B4-BE49-F238E27FC236}">
                <a16:creationId xmlns:a16="http://schemas.microsoft.com/office/drawing/2014/main" id="{B549432D-7133-6D29-8290-57E9A9B9E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492" y="2130495"/>
            <a:ext cx="9256517" cy="3257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57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 i="1" dirty="0"/>
              <a:t>2) Saídas: São usualmente representadas pela bobina simples, cujo símbolo é –( )–.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571" i="1" dirty="0"/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571" i="1" dirty="0"/>
              <a:t> As bobinas modificam o estado lógico do operando na memória imagem do Controlador Programável, conforme o estado da linha de acionamento das mesmas.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571" dirty="0"/>
          </a:p>
        </p:txBody>
      </p:sp>
      <p:sp>
        <p:nvSpPr>
          <p:cNvPr id="41987" name="Retângulo 1">
            <a:extLst>
              <a:ext uri="{FF2B5EF4-FFF2-40B4-BE49-F238E27FC236}">
                <a16:creationId xmlns:a16="http://schemas.microsoft.com/office/drawing/2014/main" id="{45A02D4A-E94B-19E1-7457-9065A92E6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464" y="666524"/>
            <a:ext cx="8022088" cy="88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 b="1" dirty="0"/>
              <a:t>Elementos Lógicos Básicos da Linguagem  LADDER</a:t>
            </a:r>
            <a:endParaRPr lang="pt-BR" altLang="pt-BR" sz="257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CaixaDeTexto 3">
            <a:extLst>
              <a:ext uri="{FF2B5EF4-FFF2-40B4-BE49-F238E27FC236}">
                <a16:creationId xmlns:a16="http://schemas.microsoft.com/office/drawing/2014/main" id="{29090095-0B4B-BB19-6478-6CD90ADD11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492" y="2130496"/>
            <a:ext cx="9256517" cy="2466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571"/>
              <a:t>  Por lidarem com objetos booleanos, todo diagrama </a:t>
            </a:r>
            <a:r>
              <a:rPr lang="pt-BR" altLang="pt-BR" sz="2571" i="1"/>
              <a:t>ladder pode ser traduzido para uma diagrama lógico.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endParaRPr lang="pt-BR" altLang="pt-BR" sz="2571" i="1"/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571" i="1"/>
              <a:t> Contudo, a notação gráfica e mais compacta dos diagramas lógicos faz com que os mesmos sejam essenciais na documentação de projetos de automação e controle. </a:t>
            </a:r>
            <a:endParaRPr lang="pt-BR" altLang="pt-BR" sz="2571"/>
          </a:p>
        </p:txBody>
      </p:sp>
      <p:sp>
        <p:nvSpPr>
          <p:cNvPr id="43011" name="Retângulo 1">
            <a:extLst>
              <a:ext uri="{FF2B5EF4-FFF2-40B4-BE49-F238E27FC236}">
                <a16:creationId xmlns:a16="http://schemas.microsoft.com/office/drawing/2014/main" id="{8B4425B8-777A-722F-5C14-1DF92AE40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464" y="666524"/>
            <a:ext cx="8022088" cy="88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 b="1" dirty="0"/>
              <a:t>Elementos Lógicos Básicos da Linguagem  LADDER</a:t>
            </a:r>
            <a:endParaRPr lang="pt-BR" altLang="pt-BR" sz="257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tângulo 1">
            <a:extLst>
              <a:ext uri="{FF2B5EF4-FFF2-40B4-BE49-F238E27FC236}">
                <a16:creationId xmlns:a16="http://schemas.microsoft.com/office/drawing/2014/main" id="{27E841B1-9EE3-402B-2EC6-4A6101542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464" y="666524"/>
            <a:ext cx="8022088" cy="88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 b="1" dirty="0"/>
              <a:t>Elementos Lógicos Básicos da Linguagem  LADDER</a:t>
            </a:r>
            <a:endParaRPr lang="pt-BR" altLang="pt-BR" sz="2571" dirty="0"/>
          </a:p>
        </p:txBody>
      </p:sp>
      <p:pic>
        <p:nvPicPr>
          <p:cNvPr id="44035" name="Imagem 1">
            <a:extLst>
              <a:ext uri="{FF2B5EF4-FFF2-40B4-BE49-F238E27FC236}">
                <a16:creationId xmlns:a16="http://schemas.microsoft.com/office/drawing/2014/main" id="{7DB5B0A0-478B-3B4E-5529-3E93BF5031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337" y="2052282"/>
            <a:ext cx="8304340" cy="38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tângulo 1">
            <a:extLst>
              <a:ext uri="{FF2B5EF4-FFF2-40B4-BE49-F238E27FC236}">
                <a16:creationId xmlns:a16="http://schemas.microsoft.com/office/drawing/2014/main" id="{443D9174-ABE6-E7A7-A058-DE7D0392C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464" y="666524"/>
            <a:ext cx="8022088" cy="88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 b="1" dirty="0"/>
              <a:t>Elementos Lógicos Básicos da Linguagem  LADDER</a:t>
            </a:r>
            <a:endParaRPr lang="pt-BR" altLang="pt-BR" sz="2571" dirty="0"/>
          </a:p>
        </p:txBody>
      </p:sp>
      <p:pic>
        <p:nvPicPr>
          <p:cNvPr id="45059" name="Imagem 2">
            <a:extLst>
              <a:ext uri="{FF2B5EF4-FFF2-40B4-BE49-F238E27FC236}">
                <a16:creationId xmlns:a16="http://schemas.microsoft.com/office/drawing/2014/main" id="{7328A978-8280-E914-6E3D-0990349392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533" y="2169602"/>
            <a:ext cx="6658435" cy="3006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tângulo 1">
            <a:extLst>
              <a:ext uri="{FF2B5EF4-FFF2-40B4-BE49-F238E27FC236}">
                <a16:creationId xmlns:a16="http://schemas.microsoft.com/office/drawing/2014/main" id="{DFFF9B1E-0402-BCD9-5D72-4F71EA10D7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464" y="666524"/>
            <a:ext cx="8022088" cy="88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 b="1" dirty="0"/>
              <a:t>Elementos Lógicos Básicos da Linguagem  LADDER</a:t>
            </a:r>
            <a:endParaRPr lang="pt-BR" altLang="pt-BR" sz="2571" dirty="0"/>
          </a:p>
        </p:txBody>
      </p:sp>
      <p:pic>
        <p:nvPicPr>
          <p:cNvPr id="46083" name="Imagem 1">
            <a:extLst>
              <a:ext uri="{FF2B5EF4-FFF2-40B4-BE49-F238E27FC236}">
                <a16:creationId xmlns:a16="http://schemas.microsoft.com/office/drawing/2014/main" id="{FC09542D-1F49-B8BB-4AEE-7C39A473E1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8811" y="2669495"/>
            <a:ext cx="7421876" cy="3046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tângulo 1">
            <a:extLst>
              <a:ext uri="{FF2B5EF4-FFF2-40B4-BE49-F238E27FC236}">
                <a16:creationId xmlns:a16="http://schemas.microsoft.com/office/drawing/2014/main" id="{2A72D667-453F-9FA3-1B20-3D028EB8A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464" y="666524"/>
            <a:ext cx="8022088" cy="88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 b="1" dirty="0"/>
              <a:t>Elementos Lógicos Básicos da Linguagem  LADDER</a:t>
            </a:r>
            <a:endParaRPr lang="pt-BR" altLang="pt-BR" sz="2571" dirty="0"/>
          </a:p>
        </p:txBody>
      </p:sp>
      <p:pic>
        <p:nvPicPr>
          <p:cNvPr id="47107" name="Imagem 1">
            <a:extLst>
              <a:ext uri="{FF2B5EF4-FFF2-40B4-BE49-F238E27FC236}">
                <a16:creationId xmlns:a16="http://schemas.microsoft.com/office/drawing/2014/main" id="{5D7317D9-51F5-7963-1B6B-8D24B71E41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710" y="2285224"/>
            <a:ext cx="7525596" cy="3045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3" y="1366802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5065D3A2-F86D-CCDF-4249-1D4BD276D566}"/>
              </a:ext>
            </a:extLst>
          </p:cNvPr>
          <p:cNvSpPr txBox="1"/>
          <p:nvPr/>
        </p:nvSpPr>
        <p:spPr>
          <a:xfrm>
            <a:off x="546920" y="2280575"/>
            <a:ext cx="9477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800" dirty="0"/>
              <a:t>A transição dos estados pode ocorrer de forma paralela e simultânea;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3A92EE8-71DD-54C8-319B-8286B81A782C}"/>
              </a:ext>
            </a:extLst>
          </p:cNvPr>
          <p:cNvSpPr txBox="1"/>
          <p:nvPr/>
        </p:nvSpPr>
        <p:spPr>
          <a:xfrm>
            <a:off x="499778" y="803388"/>
            <a:ext cx="9477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As principais características do Sistema SED são</a:t>
            </a:r>
            <a:r>
              <a:rPr lang="pt-BR" sz="2800" dirty="0"/>
              <a:t>: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3AB0020-F272-3A54-42C6-F4DCED3B8BA1}"/>
              </a:ext>
            </a:extLst>
          </p:cNvPr>
          <p:cNvSpPr txBox="1"/>
          <p:nvPr/>
        </p:nvSpPr>
        <p:spPr>
          <a:xfrm>
            <a:off x="999556" y="4148455"/>
            <a:ext cx="9477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2800" dirty="0"/>
              <a:t>Possui funções básicas como: operações lógicas, memorização, temporização, etc.</a:t>
            </a:r>
          </a:p>
        </p:txBody>
      </p:sp>
    </p:spTree>
    <p:extLst>
      <p:ext uri="{BB962C8B-B14F-4D97-AF65-F5344CB8AC3E}">
        <p14:creationId xmlns:p14="http://schemas.microsoft.com/office/powerpoint/2010/main" val="43572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tângulo 1">
            <a:extLst>
              <a:ext uri="{FF2B5EF4-FFF2-40B4-BE49-F238E27FC236}">
                <a16:creationId xmlns:a16="http://schemas.microsoft.com/office/drawing/2014/main" id="{5D9D9787-2AFC-744B-2C93-BC98FA2C58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464" y="666524"/>
            <a:ext cx="8022088" cy="88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 b="1" dirty="0"/>
              <a:t>Elementos Lógicos Básicos da Linguagem  LADDER</a:t>
            </a:r>
            <a:endParaRPr lang="pt-BR" altLang="pt-BR" sz="2571" dirty="0"/>
          </a:p>
        </p:txBody>
      </p:sp>
      <p:pic>
        <p:nvPicPr>
          <p:cNvPr id="48131" name="Imagem 2">
            <a:extLst>
              <a:ext uri="{FF2B5EF4-FFF2-40B4-BE49-F238E27FC236}">
                <a16:creationId xmlns:a16="http://schemas.microsoft.com/office/drawing/2014/main" id="{2C82EBA5-9AF0-120A-C790-6BC06D97A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912" y="2149199"/>
            <a:ext cx="7967678" cy="3046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tângulo 1">
            <a:extLst>
              <a:ext uri="{FF2B5EF4-FFF2-40B4-BE49-F238E27FC236}">
                <a16:creationId xmlns:a16="http://schemas.microsoft.com/office/drawing/2014/main" id="{E99E2472-A839-6E39-9257-070781C26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464" y="666523"/>
            <a:ext cx="8022088" cy="61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3428" dirty="0"/>
              <a:t>Principais Blocos em </a:t>
            </a:r>
            <a:r>
              <a:rPr lang="pt-BR" altLang="pt-BR" sz="3428" dirty="0" err="1"/>
              <a:t>Ladder</a:t>
            </a:r>
            <a:endParaRPr lang="pt-BR" altLang="pt-BR" sz="2571" dirty="0"/>
          </a:p>
        </p:txBody>
      </p:sp>
      <p:sp>
        <p:nvSpPr>
          <p:cNvPr id="49155" name="CaixaDeTexto 1">
            <a:extLst>
              <a:ext uri="{FF2B5EF4-FFF2-40B4-BE49-F238E27FC236}">
                <a16:creationId xmlns:a16="http://schemas.microsoft.com/office/drawing/2014/main" id="{42F35E13-B7A5-CE57-F601-799BF0AB1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1470773"/>
            <a:ext cx="8484574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142"/>
              <a:t>Temporizador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67DF43B-D151-00E6-8FB3-3B76CA1F9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2076086"/>
            <a:ext cx="8947060" cy="1740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/>
              <a:t>O temporizador conta o intervalo de tempo transcorrido a partir da sua habilitação até este se igualar ao tempo preestabelecido. Quando a temporização estiver completa esta instrução eleva ao nível 1 um bit próprio na memoria de dados e aciona o operando a ela associado.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044D127-5570-877D-ABB7-9D08D8047F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163" y="4009344"/>
            <a:ext cx="6100732" cy="2326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tângulo 1">
            <a:extLst>
              <a:ext uri="{FF2B5EF4-FFF2-40B4-BE49-F238E27FC236}">
                <a16:creationId xmlns:a16="http://schemas.microsoft.com/office/drawing/2014/main" id="{161BBDE3-3DAC-10C4-5CF9-E19433B9C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464" y="666523"/>
            <a:ext cx="8022088" cy="61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3428" dirty="0"/>
              <a:t>Principais Blocos em </a:t>
            </a:r>
            <a:r>
              <a:rPr lang="pt-BR" altLang="pt-BR" sz="3428" dirty="0" err="1"/>
              <a:t>Ladder</a:t>
            </a:r>
            <a:endParaRPr lang="pt-BR" altLang="pt-BR" sz="2571" dirty="0"/>
          </a:p>
        </p:txBody>
      </p:sp>
      <p:sp>
        <p:nvSpPr>
          <p:cNvPr id="50179" name="CaixaDeTexto 1">
            <a:extLst>
              <a:ext uri="{FF2B5EF4-FFF2-40B4-BE49-F238E27FC236}">
                <a16:creationId xmlns:a16="http://schemas.microsoft.com/office/drawing/2014/main" id="{DDB74140-9C06-C00A-E91C-B9E6210AA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1470773"/>
            <a:ext cx="8484574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142"/>
              <a:t> Contador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5887B40-4ABA-A7F6-7123-7DD05C2093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2076085"/>
            <a:ext cx="8947060" cy="2070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/>
              <a:t>O contador conta o numero de eventos que ocorre e deposita essa contagem em um byte reservado. Quando a contagem estiver completa, ou seja, igual ao valor prefixado, esta instrução energiza um bit de contagem completa. A instrução contador e utilizada para energizar ou desenergizar um dispositivo quando a contagem estiver completa.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93CC3EB-7326-1D3B-F1A8-2761001235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863" y="4179376"/>
            <a:ext cx="5631445" cy="2621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tângulo 1">
            <a:extLst>
              <a:ext uri="{FF2B5EF4-FFF2-40B4-BE49-F238E27FC236}">
                <a16:creationId xmlns:a16="http://schemas.microsoft.com/office/drawing/2014/main" id="{F0A43DDD-7CCF-211B-FA36-FAA42C424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464" y="666523"/>
            <a:ext cx="8022088" cy="61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3428" dirty="0"/>
              <a:t>Principais Blocos em </a:t>
            </a:r>
            <a:r>
              <a:rPr lang="pt-BR" altLang="pt-BR" sz="3428" dirty="0" err="1"/>
              <a:t>Ladder</a:t>
            </a:r>
            <a:endParaRPr lang="pt-BR" altLang="pt-BR" sz="2571" dirty="0"/>
          </a:p>
        </p:txBody>
      </p:sp>
      <p:sp>
        <p:nvSpPr>
          <p:cNvPr id="51203" name="CaixaDeTexto 1">
            <a:extLst>
              <a:ext uri="{FF2B5EF4-FFF2-40B4-BE49-F238E27FC236}">
                <a16:creationId xmlns:a16="http://schemas.microsoft.com/office/drawing/2014/main" id="{2C9CD6FF-F86A-EA35-6312-0D8F65BAA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1470773"/>
            <a:ext cx="8484574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142"/>
              <a:t> Instrução de Mover - MOVE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3D86B05-AEBD-2ED3-39BA-A14DAA514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2285224"/>
            <a:ext cx="8947060" cy="1410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/>
              <a:t>A instrução mover transfere dados de um endereço de memoria para outro endereço de memoria, manipula dados de endereço para endereço, permitindo que o programa execute diferentes funções com o mesmo dado.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B310845A-5D03-51A3-B6FD-B77E0CDDE0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075" y="4087559"/>
            <a:ext cx="5121350" cy="2173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tângulo 1">
            <a:extLst>
              <a:ext uri="{FF2B5EF4-FFF2-40B4-BE49-F238E27FC236}">
                <a16:creationId xmlns:a16="http://schemas.microsoft.com/office/drawing/2014/main" id="{B060EEDB-7182-0266-61BD-3EBC3DB6A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464" y="666523"/>
            <a:ext cx="8022088" cy="61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3428" dirty="0"/>
              <a:t>Principais Blocos em </a:t>
            </a:r>
            <a:r>
              <a:rPr lang="pt-BR" altLang="pt-BR" sz="3428" dirty="0" err="1"/>
              <a:t>Ladder</a:t>
            </a:r>
            <a:endParaRPr lang="pt-BR" altLang="pt-BR" sz="2571" dirty="0"/>
          </a:p>
        </p:txBody>
      </p:sp>
      <p:sp>
        <p:nvSpPr>
          <p:cNvPr id="52227" name="CaixaDeTexto 1">
            <a:extLst>
              <a:ext uri="{FF2B5EF4-FFF2-40B4-BE49-F238E27FC236}">
                <a16:creationId xmlns:a16="http://schemas.microsoft.com/office/drawing/2014/main" id="{D3E5B986-E982-0C9D-4D7E-D4D50FECC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1470773"/>
            <a:ext cx="8484574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142"/>
              <a:t> Instrução de Comparar - COMPARE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8768C81-3E1A-0B21-B953-62DA58619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2438253"/>
            <a:ext cx="9023573" cy="1410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/>
              <a:t>A instrução comparar verifica se o dado de um endereço é igual, maior, menor, maior/igual ou menor/igual, que o dado de um outro endereço, permitindo que o programa execute diferentes funções baseadas em um dado de referencia.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9EFAF67-3C2A-E3E3-F618-AA8D46ED0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549" y="4058654"/>
            <a:ext cx="4947918" cy="2948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tângulo 1">
            <a:extLst>
              <a:ext uri="{FF2B5EF4-FFF2-40B4-BE49-F238E27FC236}">
                <a16:creationId xmlns:a16="http://schemas.microsoft.com/office/drawing/2014/main" id="{49CEA08D-6474-4A63-02DD-2DA704AC9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464" y="666523"/>
            <a:ext cx="8022088" cy="61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3428" dirty="0"/>
              <a:t>Circuitos de Selo</a:t>
            </a:r>
            <a:endParaRPr lang="pt-BR" altLang="pt-BR" sz="2571" dirty="0"/>
          </a:p>
        </p:txBody>
      </p:sp>
      <p:sp>
        <p:nvSpPr>
          <p:cNvPr id="54275" name="CaixaDeTexto 1">
            <a:extLst>
              <a:ext uri="{FF2B5EF4-FFF2-40B4-BE49-F238E27FC236}">
                <a16:creationId xmlns:a16="http://schemas.microsoft.com/office/drawing/2014/main" id="{39677DD8-67B8-4CEA-9A23-5FCF064F1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1436767"/>
            <a:ext cx="8484574" cy="1081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/>
              <a:t> Os selos são as combinações mais básicas entre elementos, destinados a manter uma saída ligada, quando se utilizam botoeiras.</a:t>
            </a:r>
          </a:p>
        </p:txBody>
      </p:sp>
      <p:pic>
        <p:nvPicPr>
          <p:cNvPr id="54276" name="Picture 2">
            <a:extLst>
              <a:ext uri="{FF2B5EF4-FFF2-40B4-BE49-F238E27FC236}">
                <a16:creationId xmlns:a16="http://schemas.microsoft.com/office/drawing/2014/main" id="{301249B6-8C6D-5B4B-2E83-F22714557F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982" y="2978953"/>
            <a:ext cx="6757053" cy="3315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tângulo 1">
            <a:extLst>
              <a:ext uri="{FF2B5EF4-FFF2-40B4-BE49-F238E27FC236}">
                <a16:creationId xmlns:a16="http://schemas.microsoft.com/office/drawing/2014/main" id="{D81F20BA-2CD7-2246-56C4-D479BED8B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824" y="545334"/>
            <a:ext cx="8022088" cy="61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3428" dirty="0"/>
              <a:t>Circuitos de Selo</a:t>
            </a:r>
            <a:endParaRPr lang="pt-BR" altLang="pt-BR" sz="2571" dirty="0"/>
          </a:p>
        </p:txBody>
      </p:sp>
      <p:sp>
        <p:nvSpPr>
          <p:cNvPr id="55299" name="CaixaDeTexto 1">
            <a:extLst>
              <a:ext uri="{FF2B5EF4-FFF2-40B4-BE49-F238E27FC236}">
                <a16:creationId xmlns:a16="http://schemas.microsoft.com/office/drawing/2014/main" id="{D49FF47A-09A6-3537-130A-D231A410F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581" y="1270136"/>
            <a:ext cx="8484574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 b="1"/>
              <a:t> Instrução SET / RESET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25502CE9-529C-D926-74DE-985B56274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2207010"/>
            <a:ext cx="9023573" cy="1081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142"/>
              <a:t>Na linguagem de programação Ladder, a função SET/RESET pode ser utilizada de duas formas: através de bobinas ou de bloco de instruções. Seu funcionamento é semelhante a um flip-flop. 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5C205B8-AF61-0A92-4A54-C662F3EA53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533" y="3560460"/>
            <a:ext cx="7340262" cy="1348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462CFBAA-A3FB-2B1D-49EC-FB68E07D5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820" y="5100946"/>
            <a:ext cx="7479687" cy="1389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177BD26A-2BCD-ADAA-F9D3-1554930BE712}"/>
              </a:ext>
            </a:extLst>
          </p:cNvPr>
          <p:cNvCxnSpPr/>
          <p:nvPr/>
        </p:nvCxnSpPr>
        <p:spPr>
          <a:xfrm flipH="1">
            <a:off x="3079349" y="3560460"/>
            <a:ext cx="693729" cy="49819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>
            <a:extLst>
              <a:ext uri="{FF2B5EF4-FFF2-40B4-BE49-F238E27FC236}">
                <a16:creationId xmlns:a16="http://schemas.microsoft.com/office/drawing/2014/main" id="{F28F471A-DD94-1D6F-C36C-2E7E6AB53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3079" y="3487348"/>
            <a:ext cx="1465672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1928"/>
              <a:t>Botao Liga</a:t>
            </a:r>
            <a:endParaRPr lang="pt-BR" altLang="pt-BR" sz="1928"/>
          </a:p>
        </p:txBody>
      </p:sp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FB6BD1DE-A8B7-E7BD-C071-63799354EFDC}"/>
              </a:ext>
            </a:extLst>
          </p:cNvPr>
          <p:cNvCxnSpPr/>
          <p:nvPr/>
        </p:nvCxnSpPr>
        <p:spPr>
          <a:xfrm flipH="1">
            <a:off x="3155864" y="5214868"/>
            <a:ext cx="617214" cy="5407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4F471F1F-456F-8C2C-48C6-7A5BFED44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7808" y="4830597"/>
            <a:ext cx="2314129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1928"/>
              <a:t>Botao Desliga</a:t>
            </a:r>
            <a:endParaRPr lang="pt-BR" altLang="pt-BR" sz="1928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tângulo 1">
            <a:extLst>
              <a:ext uri="{FF2B5EF4-FFF2-40B4-BE49-F238E27FC236}">
                <a16:creationId xmlns:a16="http://schemas.microsoft.com/office/drawing/2014/main" id="{F5CD0CD6-CF74-C8CA-7E44-DF294BA66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643" y="392837"/>
            <a:ext cx="8022088" cy="61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3428" dirty="0"/>
              <a:t>Circuitos de Selo</a:t>
            </a:r>
            <a:endParaRPr lang="pt-BR" altLang="pt-BR" sz="2571" dirty="0"/>
          </a:p>
        </p:txBody>
      </p:sp>
      <p:sp>
        <p:nvSpPr>
          <p:cNvPr id="56323" name="CaixaDeTexto 1">
            <a:extLst>
              <a:ext uri="{FF2B5EF4-FFF2-40B4-BE49-F238E27FC236}">
                <a16:creationId xmlns:a16="http://schemas.microsoft.com/office/drawing/2014/main" id="{3B20AE3D-F171-A335-3837-FD3457DB2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581" y="1270136"/>
            <a:ext cx="8484574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 b="1"/>
              <a:t> Instrução SET / RESET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5E676C3-FA22-4452-B298-5F92C9ABB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2207010"/>
            <a:ext cx="9023573" cy="1081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142"/>
              <a:t>Na linguagem de programação Ladder, a função SET/RESET pode ser utilizada de duas formas: através de bobinas ou de bloco de instruções. Seu funcionamento é semelhante a um flip-flop.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57159AB-535C-CA71-35D4-1BE5D6078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6851" y="3490749"/>
            <a:ext cx="1465672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1928"/>
              <a:t>Botao Liga</a:t>
            </a:r>
            <a:endParaRPr lang="pt-BR" altLang="pt-BR" sz="1928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7D03A36-A368-22C4-6129-E24F605CF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975" y="4907111"/>
            <a:ext cx="2314129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1928"/>
              <a:t>Botao Desliga</a:t>
            </a:r>
            <a:endParaRPr lang="pt-BR" altLang="pt-BR" sz="1928"/>
          </a:p>
        </p:txBody>
      </p:sp>
      <p:pic>
        <p:nvPicPr>
          <p:cNvPr id="56327" name="Imagem 4">
            <a:extLst>
              <a:ext uri="{FF2B5EF4-FFF2-40B4-BE49-F238E27FC236}">
                <a16:creationId xmlns:a16="http://schemas.microsoft.com/office/drawing/2014/main" id="{3AC8A833-1955-6C4F-B9D6-5BAAA33514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407" y="4050151"/>
            <a:ext cx="7030805" cy="2814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A9EA7684-660B-3B3A-23A5-8585DE7617C8}"/>
              </a:ext>
            </a:extLst>
          </p:cNvPr>
          <p:cNvCxnSpPr/>
          <p:nvPr/>
        </p:nvCxnSpPr>
        <p:spPr>
          <a:xfrm flipH="1">
            <a:off x="3594545" y="4067154"/>
            <a:ext cx="462486" cy="61211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3CC59D81-108E-5DE3-76E7-96FDE84BFA7C}"/>
              </a:ext>
            </a:extLst>
          </p:cNvPr>
          <p:cNvCxnSpPr/>
          <p:nvPr/>
        </p:nvCxnSpPr>
        <p:spPr>
          <a:xfrm>
            <a:off x="1844921" y="5301584"/>
            <a:ext cx="1310944" cy="4539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5C6C007-BED3-68C4-6504-016BCA10A097}"/>
              </a:ext>
            </a:extLst>
          </p:cNvPr>
          <p:cNvSpPr/>
          <p:nvPr/>
        </p:nvSpPr>
        <p:spPr>
          <a:xfrm>
            <a:off x="841734" y="741338"/>
            <a:ext cx="9025274" cy="530119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pt-BR" sz="3428" dirty="0">
                <a:latin typeface="Arial" charset="0"/>
                <a:cs typeface="Arial" charset="0"/>
              </a:rPr>
              <a:t>Exercícios:</a:t>
            </a:r>
          </a:p>
          <a:p>
            <a:pPr eaLnBrk="1" hangingPunct="1">
              <a:defRPr/>
            </a:pPr>
            <a:endParaRPr lang="pt-BR" sz="3428" dirty="0">
              <a:latin typeface="Arial" charset="0"/>
              <a:cs typeface="Arial" charset="0"/>
            </a:endParaRPr>
          </a:p>
          <a:p>
            <a:pPr marL="550920" indent="-550920">
              <a:buFontTx/>
              <a:buAutoNum type="arabicParenR"/>
              <a:defRPr/>
            </a:pPr>
            <a:r>
              <a:rPr lang="pt-BR" sz="2999" dirty="0">
                <a:latin typeface="Arial" charset="0"/>
                <a:cs typeface="Arial" charset="0"/>
              </a:rPr>
              <a:t>Dadas as expressões lógicas Booleanas faça o diagrama </a:t>
            </a:r>
            <a:r>
              <a:rPr lang="pt-BR" sz="2999" dirty="0" err="1">
                <a:latin typeface="Arial" charset="0"/>
                <a:cs typeface="Arial" charset="0"/>
              </a:rPr>
              <a:t>ladder</a:t>
            </a:r>
            <a:r>
              <a:rPr lang="pt-BR" sz="2999" dirty="0">
                <a:latin typeface="Arial" charset="0"/>
                <a:cs typeface="Arial" charset="0"/>
              </a:rPr>
              <a:t> correspondente no papel:</a:t>
            </a:r>
          </a:p>
          <a:p>
            <a:pPr marL="550920" indent="-550920">
              <a:buFontTx/>
              <a:buAutoNum type="arabicParenR"/>
              <a:defRPr/>
            </a:pPr>
            <a:endParaRPr lang="pt-BR" sz="2999" dirty="0">
              <a:latin typeface="Arial" charset="0"/>
              <a:cs typeface="Arial" charset="0"/>
            </a:endParaRPr>
          </a:p>
          <a:p>
            <a:pPr marL="550920" indent="-550920">
              <a:defRPr/>
            </a:pPr>
            <a:r>
              <a:rPr lang="pt-BR" sz="2999" dirty="0">
                <a:latin typeface="Arial" charset="0"/>
                <a:cs typeface="Arial" charset="0"/>
              </a:rPr>
              <a:t>a) </a:t>
            </a:r>
          </a:p>
          <a:p>
            <a:pPr marL="550920" indent="-550920">
              <a:defRPr/>
            </a:pPr>
            <a:endParaRPr lang="pt-BR" sz="2999" dirty="0">
              <a:latin typeface="Arial" charset="0"/>
              <a:cs typeface="Arial" charset="0"/>
            </a:endParaRPr>
          </a:p>
          <a:p>
            <a:pPr marL="550920" indent="-550920">
              <a:defRPr/>
            </a:pPr>
            <a:r>
              <a:rPr lang="pt-BR" sz="2999" dirty="0">
                <a:latin typeface="Arial" charset="0"/>
                <a:cs typeface="Arial" charset="0"/>
              </a:rPr>
              <a:t>b) </a:t>
            </a:r>
          </a:p>
          <a:p>
            <a:pPr marL="550920" indent="-550920">
              <a:defRPr/>
            </a:pPr>
            <a:endParaRPr lang="pt-BR" sz="2999" dirty="0">
              <a:latin typeface="Arial" charset="0"/>
              <a:cs typeface="Arial" charset="0"/>
            </a:endParaRPr>
          </a:p>
          <a:p>
            <a:pPr marL="550920" indent="-550920">
              <a:defRPr/>
            </a:pPr>
            <a:r>
              <a:rPr lang="pt-BR" sz="2999" dirty="0">
                <a:latin typeface="Arial" charset="0"/>
                <a:cs typeface="Arial" charset="0"/>
              </a:rPr>
              <a:t>c)</a:t>
            </a:r>
          </a:p>
          <a:p>
            <a:pPr marL="550920" indent="-550920">
              <a:buFontTx/>
              <a:buAutoNum type="alphaLcParenR"/>
              <a:defRPr/>
            </a:pPr>
            <a:endParaRPr lang="pt-BR" sz="2999" dirty="0">
              <a:latin typeface="Arial" charset="0"/>
              <a:cs typeface="Arial" charset="0"/>
            </a:endParaRPr>
          </a:p>
        </p:txBody>
      </p:sp>
      <p:graphicFrame>
        <p:nvGraphicFramePr>
          <p:cNvPr id="53251" name="Object 2">
            <a:extLst>
              <a:ext uri="{FF2B5EF4-FFF2-40B4-BE49-F238E27FC236}">
                <a16:creationId xmlns:a16="http://schemas.microsoft.com/office/drawing/2014/main" id="{C49B2BAC-1397-90C6-D15D-F7F1395005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90192" y="3133682"/>
          <a:ext cx="1739422" cy="538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14400" imgH="279400" progId="Equation.DSMT4">
                  <p:embed/>
                </p:oleObj>
              </mc:Choice>
              <mc:Fallback>
                <p:oleObj name="Equation" r:id="rId2" imgW="914400" imgH="279400" progId="Equation.DSMT4">
                  <p:embed/>
                  <p:pic>
                    <p:nvPicPr>
                      <p:cNvPr id="53251" name="Object 2">
                        <a:extLst>
                          <a:ext uri="{FF2B5EF4-FFF2-40B4-BE49-F238E27FC236}">
                            <a16:creationId xmlns:a16="http://schemas.microsoft.com/office/drawing/2014/main" id="{C49B2BAC-1397-90C6-D15D-F7F13950055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192" y="3133682"/>
                        <a:ext cx="1739422" cy="5389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2" name="Object 3">
            <a:extLst>
              <a:ext uri="{FF2B5EF4-FFF2-40B4-BE49-F238E27FC236}">
                <a16:creationId xmlns:a16="http://schemas.microsoft.com/office/drawing/2014/main" id="{FDE39736-68E7-C7A3-9F18-9085A14370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37801" y="3980439"/>
          <a:ext cx="1312643" cy="669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45863" imgH="279279" progId="Equation.DSMT4">
                  <p:embed/>
                </p:oleObj>
              </mc:Choice>
              <mc:Fallback>
                <p:oleObj name="Equation" r:id="rId4" imgW="545863" imgH="279279" progId="Equation.DSMT4">
                  <p:embed/>
                  <p:pic>
                    <p:nvPicPr>
                      <p:cNvPr id="53252" name="Object 3">
                        <a:extLst>
                          <a:ext uri="{FF2B5EF4-FFF2-40B4-BE49-F238E27FC236}">
                            <a16:creationId xmlns:a16="http://schemas.microsoft.com/office/drawing/2014/main" id="{FDE39736-68E7-C7A3-9F18-9085A14370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7801" y="3980439"/>
                        <a:ext cx="1312643" cy="6699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3" name="Object 4">
            <a:extLst>
              <a:ext uri="{FF2B5EF4-FFF2-40B4-BE49-F238E27FC236}">
                <a16:creationId xmlns:a16="http://schemas.microsoft.com/office/drawing/2014/main" id="{87AB29CD-AECD-C819-4F97-CB58E98F81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34081" y="4959820"/>
          <a:ext cx="1851644" cy="521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90170" imgH="279279" progId="Equation.DSMT4">
                  <p:embed/>
                </p:oleObj>
              </mc:Choice>
              <mc:Fallback>
                <p:oleObj name="Equation" r:id="rId6" imgW="990170" imgH="279279" progId="Equation.DSMT4">
                  <p:embed/>
                  <p:pic>
                    <p:nvPicPr>
                      <p:cNvPr id="53253" name="Object 4">
                        <a:extLst>
                          <a:ext uri="{FF2B5EF4-FFF2-40B4-BE49-F238E27FC236}">
                            <a16:creationId xmlns:a16="http://schemas.microsoft.com/office/drawing/2014/main" id="{87AB29CD-AECD-C819-4F97-CB58E98F81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4081" y="4959820"/>
                        <a:ext cx="1851644" cy="5219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2" y="1344313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F7670E3-859E-40BC-BCCB-20ACFDD19EC6}"/>
              </a:ext>
            </a:extLst>
          </p:cNvPr>
          <p:cNvSpPr/>
          <p:nvPr/>
        </p:nvSpPr>
        <p:spPr>
          <a:xfrm>
            <a:off x="0" y="0"/>
            <a:ext cx="4126880" cy="73453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E936DE16-68F8-4B27-8505-BEAD1647AC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352" y="1726356"/>
            <a:ext cx="3686175" cy="3381375"/>
          </a:xfrm>
          <a:prstGeom prst="rect">
            <a:avLst/>
          </a:prstGeom>
        </p:spPr>
      </p:pic>
      <p:sp>
        <p:nvSpPr>
          <p:cNvPr id="19" name="Google Shape;67;p14">
            <a:extLst>
              <a:ext uri="{FF2B5EF4-FFF2-40B4-BE49-F238E27FC236}">
                <a16:creationId xmlns:a16="http://schemas.microsoft.com/office/drawing/2014/main" id="{E9347E8C-FBB2-4414-B3B4-B1D41B8FF76D}"/>
              </a:ext>
            </a:extLst>
          </p:cNvPr>
          <p:cNvSpPr txBox="1"/>
          <p:nvPr/>
        </p:nvSpPr>
        <p:spPr>
          <a:xfrm>
            <a:off x="452636" y="625591"/>
            <a:ext cx="3981885" cy="1100765"/>
          </a:xfrm>
          <a:prstGeom prst="rect">
            <a:avLst/>
          </a:prstGeom>
        </p:spPr>
        <p:txBody>
          <a:bodyPr spcFirstLastPara="1" vert="horz" lIns="104775" tIns="52388" rIns="104775" bIns="52388" rtlCol="0" anchor="t" anchorCtr="0">
            <a:normAutofit/>
          </a:bodyPr>
          <a:lstStyle/>
          <a:p>
            <a:pPr>
              <a:spcBef>
                <a:spcPct val="0"/>
              </a:spcBef>
              <a:spcAft>
                <a:spcPts val="687"/>
              </a:spcAft>
            </a:pP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Conclusões</a:t>
            </a:r>
          </a:p>
          <a:p>
            <a:pPr>
              <a:spcBef>
                <a:spcPct val="0"/>
              </a:spcBef>
              <a:spcAft>
                <a:spcPts val="687"/>
              </a:spcAft>
            </a:pPr>
            <a:endParaRPr lang="en-US" sz="2292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CaixaDeTexto 4">
            <a:extLst>
              <a:ext uri="{FF2B5EF4-FFF2-40B4-BE49-F238E27FC236}">
                <a16:creationId xmlns:a16="http://schemas.microsoft.com/office/drawing/2014/main" id="{7F6B0CB2-08FD-4C44-974A-312181375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5168" y="319571"/>
            <a:ext cx="2879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2000" b="1" dirty="0"/>
              <a:t>Referência</a:t>
            </a:r>
            <a:endParaRPr lang="pt-BR" altLang="pt-BR" sz="2000" b="1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484CC0D-EB41-C072-BA21-C6BD36A17158}"/>
              </a:ext>
            </a:extLst>
          </p:cNvPr>
          <p:cNvSpPr txBox="1"/>
          <p:nvPr/>
        </p:nvSpPr>
        <p:spPr>
          <a:xfrm>
            <a:off x="4622521" y="5295435"/>
            <a:ext cx="582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http://professorcesarcosta.com.br/disciplinas/cosed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CDE34F8-9061-D950-8A44-A87E79D30859}"/>
              </a:ext>
            </a:extLst>
          </p:cNvPr>
          <p:cNvSpPr txBox="1"/>
          <p:nvPr/>
        </p:nvSpPr>
        <p:spPr>
          <a:xfrm>
            <a:off x="4227591" y="2106229"/>
            <a:ext cx="62175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Miyagi, Paulo Eigi. Controle programável: Fundamentos do</a:t>
            </a:r>
          </a:p>
          <a:p>
            <a:r>
              <a:rPr lang="pt-BR" sz="2000" dirty="0"/>
              <a:t>Controle de Sistemas a Eventos Discretos. 1.a Edição, São </a:t>
            </a:r>
          </a:p>
          <a:p>
            <a:r>
              <a:rPr lang="pt-BR" sz="2000" dirty="0"/>
              <a:t>Paulo: Blücher, 1996.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EB45F48-3AA3-25F9-B5AD-5165326471CA}"/>
              </a:ext>
            </a:extLst>
          </p:cNvPr>
          <p:cNvSpPr txBox="1"/>
          <p:nvPr/>
        </p:nvSpPr>
        <p:spPr>
          <a:xfrm>
            <a:off x="4434521" y="3746584"/>
            <a:ext cx="59099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http://www.pb.utfpr.edu.br/mt/pdfs/Doutorado/ControleSuperv/apostila.pdf</a:t>
            </a:r>
          </a:p>
        </p:txBody>
      </p:sp>
    </p:spTree>
    <p:extLst>
      <p:ext uri="{BB962C8B-B14F-4D97-AF65-F5344CB8AC3E}">
        <p14:creationId xmlns:p14="http://schemas.microsoft.com/office/powerpoint/2010/main" val="105324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3" y="1366802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5065D3A2-F86D-CCDF-4249-1D4BD276D566}"/>
              </a:ext>
            </a:extLst>
          </p:cNvPr>
          <p:cNvSpPr txBox="1"/>
          <p:nvPr/>
        </p:nvSpPr>
        <p:spPr>
          <a:xfrm>
            <a:off x="452636" y="719127"/>
            <a:ext cx="9477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2800" b="1" dirty="0"/>
              <a:t>Transição paralela e simultânea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3AB0020-F272-3A54-42C6-F4DCED3B8BA1}"/>
              </a:ext>
            </a:extLst>
          </p:cNvPr>
          <p:cNvSpPr txBox="1"/>
          <p:nvPr/>
        </p:nvSpPr>
        <p:spPr>
          <a:xfrm>
            <a:off x="999556" y="1806114"/>
            <a:ext cx="94779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Significa que os estados de diferentes processos podem tanto evoluir independentemente entre si, como com </a:t>
            </a:r>
            <a:r>
              <a:rPr lang="pt-BR" sz="2800" dirty="0" err="1"/>
              <a:t>inter</a:t>
            </a:r>
            <a:r>
              <a:rPr lang="pt-BR" sz="2800" dirty="0"/>
              <a:t> relações mútuas.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A0F2CCB-0DF9-560F-F319-2F7D2599E7EE}"/>
              </a:ext>
            </a:extLst>
          </p:cNvPr>
          <p:cNvSpPr txBox="1"/>
          <p:nvPr/>
        </p:nvSpPr>
        <p:spPr>
          <a:xfrm>
            <a:off x="1077191" y="3249673"/>
            <a:ext cx="94779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Mesmo que ocorra uma grande variação nos eventos externos, o tempo de execução do controle SED, deve ser suficientemente pequeno.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7103149-7E5E-8EE4-9B00-07B844D36EFF}"/>
              </a:ext>
            </a:extLst>
          </p:cNvPr>
          <p:cNvSpPr txBox="1"/>
          <p:nvPr/>
        </p:nvSpPr>
        <p:spPr>
          <a:xfrm>
            <a:off x="1259329" y="4942142"/>
            <a:ext cx="94779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/>
              <a:t>A segunda característica enfatiza que, sob o enfoque de aplicação, as funções básicas de controle citadas são essenciais para a realização do controle SED.</a:t>
            </a:r>
          </a:p>
        </p:txBody>
      </p:sp>
    </p:spTree>
    <p:extLst>
      <p:ext uri="{BB962C8B-B14F-4D97-AF65-F5344CB8AC3E}">
        <p14:creationId xmlns:p14="http://schemas.microsoft.com/office/powerpoint/2010/main" val="3730930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3" y="1366802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5065D3A2-F86D-CCDF-4249-1D4BD276D566}"/>
              </a:ext>
            </a:extLst>
          </p:cNvPr>
          <p:cNvSpPr txBox="1"/>
          <p:nvPr/>
        </p:nvSpPr>
        <p:spPr>
          <a:xfrm>
            <a:off x="452636" y="779883"/>
            <a:ext cx="9477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2800" b="1" dirty="0"/>
              <a:t>Linguagem para controle SED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01F77FF-0CE6-12D2-DAB5-049255307FA7}"/>
              </a:ext>
            </a:extLst>
          </p:cNvPr>
          <p:cNvSpPr txBox="1"/>
          <p:nvPr/>
        </p:nvSpPr>
        <p:spPr>
          <a:xfrm>
            <a:off x="307763" y="2043908"/>
            <a:ext cx="9477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É  a forma de descrever concretamente os comandos, para que o dispositivo de controle execute o controle do sistema com as características citadas.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4E2E0F8-673F-E3BE-19DF-7A32F070F06A}"/>
              </a:ext>
            </a:extLst>
          </p:cNvPr>
          <p:cNvSpPr txBox="1"/>
          <p:nvPr/>
        </p:nvSpPr>
        <p:spPr>
          <a:xfrm>
            <a:off x="546920" y="3484528"/>
            <a:ext cx="9477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Do ponto de vista do homem, é uma forma de descrição que expresse de modo natural a especificação do sistema.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8B2CB4C-F66D-EC73-ACB0-A329147884F6}"/>
              </a:ext>
            </a:extLst>
          </p:cNvPr>
          <p:cNvSpPr txBox="1"/>
          <p:nvPr/>
        </p:nvSpPr>
        <p:spPr>
          <a:xfrm>
            <a:off x="855519" y="4916676"/>
            <a:ext cx="9477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Do ponto de vista do dispositivo de controle SED, uma descrição simples que seja fácil de ser interpretada e de ser executada. </a:t>
            </a:r>
          </a:p>
        </p:txBody>
      </p:sp>
    </p:spTree>
    <p:extLst>
      <p:ext uri="{BB962C8B-B14F-4D97-AF65-F5344CB8AC3E}">
        <p14:creationId xmlns:p14="http://schemas.microsoft.com/office/powerpoint/2010/main" val="1123560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3" y="1366802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57F4C05-1BA8-55C5-1BDC-F74CF0B9DA61}"/>
              </a:ext>
            </a:extLst>
          </p:cNvPr>
          <p:cNvSpPr txBox="1"/>
          <p:nvPr/>
        </p:nvSpPr>
        <p:spPr>
          <a:xfrm>
            <a:off x="613064" y="2556164"/>
            <a:ext cx="93175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A ferramenta mais popular nesta área é o </a:t>
            </a:r>
            <a:r>
              <a:rPr lang="pt-BR" sz="2400" b="1" dirty="0"/>
              <a:t>diagrama elétrico de relés </a:t>
            </a:r>
            <a:r>
              <a:rPr lang="pt-BR" sz="2400" dirty="0"/>
              <a:t>que tem sido utilizado como sinônimo de linguagem de controle de sistemas sequenciais.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61C8CEA-579F-17B4-AFD7-12890565A004}"/>
              </a:ext>
            </a:extLst>
          </p:cNvPr>
          <p:cNvSpPr txBox="1"/>
          <p:nvPr/>
        </p:nvSpPr>
        <p:spPr>
          <a:xfrm>
            <a:off x="499778" y="979950"/>
            <a:ext cx="9477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2800" b="1" dirty="0"/>
              <a:t>Linguagem para controle SED</a:t>
            </a:r>
          </a:p>
        </p:txBody>
      </p:sp>
    </p:spTree>
    <p:extLst>
      <p:ext uri="{BB962C8B-B14F-4D97-AF65-F5344CB8AC3E}">
        <p14:creationId xmlns:p14="http://schemas.microsoft.com/office/powerpoint/2010/main" val="397398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3" y="1366802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5065D3A2-F86D-CCDF-4249-1D4BD276D566}"/>
              </a:ext>
            </a:extLst>
          </p:cNvPr>
          <p:cNvSpPr txBox="1"/>
          <p:nvPr/>
        </p:nvSpPr>
        <p:spPr>
          <a:xfrm>
            <a:off x="326594" y="617025"/>
            <a:ext cx="9477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2800" b="1" dirty="0"/>
              <a:t>Diagrama Elétrico de Relés</a:t>
            </a:r>
          </a:p>
        </p:txBody>
      </p:sp>
      <p:pic>
        <p:nvPicPr>
          <p:cNvPr id="5" name="Imagem 1">
            <a:extLst>
              <a:ext uri="{FF2B5EF4-FFF2-40B4-BE49-F238E27FC236}">
                <a16:creationId xmlns:a16="http://schemas.microsoft.com/office/drawing/2014/main" id="{CF850166-27F6-FFC4-6028-D7410B5E5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956" y="1857768"/>
            <a:ext cx="4600575" cy="498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00EF5F28-9A8B-7645-C389-BF238344B0A4}"/>
              </a:ext>
            </a:extLst>
          </p:cNvPr>
          <p:cNvCxnSpPr/>
          <p:nvPr/>
        </p:nvCxnSpPr>
        <p:spPr>
          <a:xfrm flipV="1">
            <a:off x="4804681" y="2651544"/>
            <a:ext cx="1223963" cy="50323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9333CA44-0F3E-3A51-7696-4FE2286678F8}"/>
              </a:ext>
            </a:extLst>
          </p:cNvPr>
          <p:cNvCxnSpPr/>
          <p:nvPr/>
        </p:nvCxnSpPr>
        <p:spPr>
          <a:xfrm flipV="1">
            <a:off x="5165044" y="4018382"/>
            <a:ext cx="863600" cy="5048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DED513D6-6267-AC15-51F1-71DECA5A4E60}"/>
              </a:ext>
            </a:extLst>
          </p:cNvPr>
          <p:cNvCxnSpPr/>
          <p:nvPr/>
        </p:nvCxnSpPr>
        <p:spPr>
          <a:xfrm flipV="1">
            <a:off x="4804681" y="5602707"/>
            <a:ext cx="792163" cy="2889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EEEC5E13-DA25-F92B-F02A-BC20CAB49E0F}"/>
              </a:ext>
            </a:extLst>
          </p:cNvPr>
          <p:cNvCxnSpPr/>
          <p:nvPr/>
        </p:nvCxnSpPr>
        <p:spPr>
          <a:xfrm flipH="1">
            <a:off x="8044769" y="3154782"/>
            <a:ext cx="576262" cy="863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0B33B986-FD72-2202-69F3-9868EC8A1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8631" y="2902369"/>
            <a:ext cx="1873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1800"/>
              <a:t>Contato  auxiliar</a:t>
            </a:r>
            <a:endParaRPr lang="pt-BR" altLang="pt-BR" sz="180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28F48F41-E6A6-470F-118C-ECDC8B5AD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0506" y="5521744"/>
            <a:ext cx="2376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1800"/>
              <a:t>Bobina do Rele</a:t>
            </a:r>
            <a:endParaRPr lang="pt-BR" altLang="pt-BR" sz="180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3479C0BD-CD8B-D1BB-5BF1-A396B1C53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956" y="2835694"/>
            <a:ext cx="21605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1800"/>
              <a:t>Botão Liga</a:t>
            </a:r>
            <a:endParaRPr lang="pt-BR" altLang="pt-BR" sz="180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C35CC5B9-40F3-83C2-1549-E1B1B14F5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3569" y="4289844"/>
            <a:ext cx="17192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1800"/>
              <a:t>Botão Desliga</a:t>
            </a:r>
            <a:endParaRPr lang="pt-BR" altLang="pt-BR" sz="1800"/>
          </a:p>
        </p:txBody>
      </p: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02D0AF3A-5758-DDB6-8B1E-F87F2CE162D5}"/>
              </a:ext>
            </a:extLst>
          </p:cNvPr>
          <p:cNvCxnSpPr/>
          <p:nvPr/>
        </p:nvCxnSpPr>
        <p:spPr>
          <a:xfrm>
            <a:off x="6533469" y="2002257"/>
            <a:ext cx="0" cy="9001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05592303-3E60-4F0E-1B7D-DB056CC02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9669" y="2218157"/>
            <a:ext cx="24431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Corrente elétrica</a:t>
            </a:r>
          </a:p>
        </p:txBody>
      </p:sp>
    </p:spTree>
    <p:extLst>
      <p:ext uri="{BB962C8B-B14F-4D97-AF65-F5344CB8AC3E}">
        <p14:creationId xmlns:p14="http://schemas.microsoft.com/office/powerpoint/2010/main" val="3071908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3" y="1366802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5065D3A2-F86D-CCDF-4249-1D4BD276D566}"/>
              </a:ext>
            </a:extLst>
          </p:cNvPr>
          <p:cNvSpPr txBox="1"/>
          <p:nvPr/>
        </p:nvSpPr>
        <p:spPr>
          <a:xfrm>
            <a:off x="264250" y="708069"/>
            <a:ext cx="9477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2800" b="1" dirty="0"/>
              <a:t>Diagrama Elétrico de Relés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79130D0-E6B1-7C00-9E5E-F4F506FDD93E}"/>
              </a:ext>
            </a:extLst>
          </p:cNvPr>
          <p:cNvSpPr txBox="1"/>
          <p:nvPr/>
        </p:nvSpPr>
        <p:spPr>
          <a:xfrm>
            <a:off x="546920" y="1557513"/>
            <a:ext cx="96531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O relé é acionado eletricamente e gera uma ação mecânica que tem como resultado o chaveamento (Liga- Desliga) de um sinal elétrico.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80E0B83-0638-19E7-5EBC-8C91795D4AF3}"/>
              </a:ext>
            </a:extLst>
          </p:cNvPr>
          <p:cNvSpPr txBox="1"/>
          <p:nvPr/>
        </p:nvSpPr>
        <p:spPr>
          <a:xfrm>
            <a:off x="1115290" y="2615740"/>
            <a:ext cx="965315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O relé é um tipo de dispositivo eletromecânico e, desta forma, na elaboração de projeto de controle é necessário considerar aspectos como: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dirty="0"/>
              <a:t>Tensão e corrente de acionamento;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dirty="0"/>
              <a:t>Tensão e corrente de manutenção;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dirty="0"/>
              <a:t>Tempo de operação;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dirty="0"/>
              <a:t>Características transitórias;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dirty="0"/>
              <a:t>Não possui uma sistemática de projetos;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dirty="0"/>
              <a:t>Espaço físico.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76012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3" y="1366802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5065D3A2-F86D-CCDF-4249-1D4BD276D566}"/>
              </a:ext>
            </a:extLst>
          </p:cNvPr>
          <p:cNvSpPr txBox="1"/>
          <p:nvPr/>
        </p:nvSpPr>
        <p:spPr>
          <a:xfrm>
            <a:off x="424592" y="642306"/>
            <a:ext cx="9477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t-BR" sz="2800" b="1" dirty="0"/>
              <a:t>Diagrama Elétrico de Relés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79130D0-E6B1-7C00-9E5E-F4F506FDD93E}"/>
              </a:ext>
            </a:extLst>
          </p:cNvPr>
          <p:cNvSpPr txBox="1"/>
          <p:nvPr/>
        </p:nvSpPr>
        <p:spPr>
          <a:xfrm>
            <a:off x="546920" y="1552079"/>
            <a:ext cx="96531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Estas deficiências motivaram o desenvolvimento do CLP – Controlador Lógico Programável.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9E93976-1E35-B202-EFBC-548B298E4CFB}"/>
              </a:ext>
            </a:extLst>
          </p:cNvPr>
          <p:cNvSpPr txBox="1"/>
          <p:nvPr/>
        </p:nvSpPr>
        <p:spPr>
          <a:xfrm>
            <a:off x="824345" y="2652130"/>
            <a:ext cx="96531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Definiu-se normas de projeto;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Padronizou-se os procedimentos de controle;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Reduziu-se o custo e tamanho dos controladores SED.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61D3625-AC79-25F8-FC47-04A71FF29D0D}"/>
              </a:ext>
            </a:extLst>
          </p:cNvPr>
          <p:cNvSpPr txBox="1"/>
          <p:nvPr/>
        </p:nvSpPr>
        <p:spPr>
          <a:xfrm>
            <a:off x="824344" y="4412261"/>
            <a:ext cx="96531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Pode-se afirmar atualmente, que o controle SED é conhecido como o controle através de </a:t>
            </a:r>
            <a:r>
              <a:rPr lang="pt-BR" sz="2400" b="1" dirty="0"/>
              <a:t>CLP – Controlador Lógico Programável</a:t>
            </a:r>
            <a:r>
              <a:rPr lang="pt-BR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5397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1461</TotalTime>
  <Words>1907</Words>
  <Application>Microsoft Office PowerPoint</Application>
  <PresentationFormat>Personalizar</PresentationFormat>
  <Paragraphs>201</Paragraphs>
  <Slides>39</Slides>
  <Notes>11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6" baseType="lpstr">
      <vt:lpstr>Arial</vt:lpstr>
      <vt:lpstr>Calibri</vt:lpstr>
      <vt:lpstr>Calibri Light</vt:lpstr>
      <vt:lpstr>Times New Roman</vt:lpstr>
      <vt:lpstr>Wingdings</vt:lpstr>
      <vt:lpstr>Tema do Office</vt:lpstr>
      <vt:lpstr>Equation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Cesar da Costa</dc:creator>
  <cp:lastModifiedBy>Cesar da Costa</cp:lastModifiedBy>
  <cp:revision>100</cp:revision>
  <dcterms:created xsi:type="dcterms:W3CDTF">2022-01-16T23:09:25Z</dcterms:created>
  <dcterms:modified xsi:type="dcterms:W3CDTF">2023-08-09T16:47:56Z</dcterms:modified>
</cp:coreProperties>
</file>